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83"/>
    <p:restoredTop sz="50000"/>
  </p:normalViewPr>
  <p:slideViewPr>
    <p:cSldViewPr snapToGrid="0" snapToObjects="1">
      <p:cViewPr>
        <p:scale>
          <a:sx n="53" d="100"/>
          <a:sy n="53" d="100"/>
        </p:scale>
        <p:origin x="1832" y="-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861168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gif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image" Target="../media/image1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image" Target="../media/image20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diydrones.com/profiles/blogs/px4flow-microquad-adventure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270000" y="1346809"/>
            <a:ext cx="10464800" cy="2540293"/>
          </a:xfrm>
          <a:prstGeom prst="rect">
            <a:avLst/>
          </a:prstGeom>
        </p:spPr>
        <p:txBody>
          <a:bodyPr/>
          <a:lstStyle/>
          <a:p>
            <a:r>
              <a:rPr dirty="0"/>
              <a:t>template-based stereo odometry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xfrm>
            <a:off x="1270000" y="5889448"/>
            <a:ext cx="10464800" cy="15454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600"/>
            </a:pPr>
            <a:r>
              <a:t>Alankar Kotwal</a:t>
            </a:r>
          </a:p>
          <a:p>
            <a:pPr>
              <a:defRPr sz="3000"/>
            </a:pPr>
            <a:r>
              <a:t>Indian Institute of Technology Bombay</a:t>
            </a:r>
          </a:p>
        </p:txBody>
      </p:sp>
      <p:sp>
        <p:nvSpPr>
          <p:cNvPr id="121" name="Shape 121"/>
          <p:cNvSpPr/>
          <p:nvPr/>
        </p:nvSpPr>
        <p:spPr>
          <a:xfrm>
            <a:off x="1270000" y="8663471"/>
            <a:ext cx="10464800" cy="56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lnSpc>
                <a:spcPct val="120000"/>
              </a:lnSpc>
              <a:defRPr sz="2700"/>
            </a:lvl1pPr>
          </a:lstStyle>
          <a:p>
            <a:r>
              <a:t>alankarkotwal13@gmail.com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54990">
              <a:defRPr sz="7600"/>
            </a:lvl1pPr>
          </a:lstStyle>
          <a:p>
            <a:r>
              <a:t>(rectified) stereo disparity</a:t>
            </a:r>
          </a:p>
        </p:txBody>
      </p:sp>
      <p:sp>
        <p:nvSpPr>
          <p:cNvPr id="174" name="Shape 174"/>
          <p:cNvSpPr/>
          <p:nvPr/>
        </p:nvSpPr>
        <p:spPr>
          <a:xfrm>
            <a:off x="768314" y="2829189"/>
            <a:ext cx="5272431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assumption: plane </a:t>
            </a:r>
            <a:r>
              <a:rPr i="1"/>
              <a:t>nearly</a:t>
            </a:r>
          </a:p>
          <a:p>
            <a:r>
              <a:t>parallel to camera planes</a:t>
            </a:r>
          </a:p>
        </p:txBody>
      </p:sp>
      <p:pic>
        <p:nvPicPr>
          <p:cNvPr id="175" name="output_yMkHbZ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3573" y="3292209"/>
            <a:ext cx="5817344" cy="371319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654014" y="4439179"/>
            <a:ext cx="5501031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assumption: camera pose</a:t>
            </a:r>
          </a:p>
          <a:p>
            <a:r>
              <a:t>doesn’t change</a:t>
            </a:r>
          </a:p>
          <a:p>
            <a:r>
              <a:t>much between frames</a:t>
            </a:r>
          </a:p>
        </p:txBody>
      </p:sp>
      <p:sp>
        <p:nvSpPr>
          <p:cNvPr id="177" name="Shape 177"/>
          <p:cNvSpPr/>
          <p:nvPr/>
        </p:nvSpPr>
        <p:spPr>
          <a:xfrm rot="5400000">
            <a:off x="2769529" y="6595269"/>
            <a:ext cx="1270001" cy="1270001"/>
          </a:xfrm>
          <a:prstGeom prst="rightArrow">
            <a:avLst>
              <a:gd name="adj1" fmla="val 30782"/>
              <a:gd name="adj2" fmla="val 36516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506546" y="8281459"/>
            <a:ext cx="70171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displacement only in this direction</a:t>
            </a:r>
          </a:p>
        </p:txBody>
      </p:sp>
      <p:sp>
        <p:nvSpPr>
          <p:cNvPr id="179" name="Shape 179"/>
          <p:cNvSpPr/>
          <p:nvPr/>
        </p:nvSpPr>
        <p:spPr>
          <a:xfrm>
            <a:off x="7761482" y="7884616"/>
            <a:ext cx="3401526" cy="1270001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3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3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1" animBg="1" advAuto="0"/>
      <p:bldP spid="178" grpId="3" animBg="1" advAuto="0"/>
      <p:bldP spid="179" grpId="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xfrm>
            <a:off x="1103772" y="3225800"/>
            <a:ext cx="10464801" cy="3302000"/>
          </a:xfrm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t>estimate disparity by measuring translations!</a:t>
            </a:r>
          </a:p>
        </p:txBody>
      </p:sp>
      <p:sp>
        <p:nvSpPr>
          <p:cNvPr id="183" name="Shape 183"/>
          <p:cNvSpPr/>
          <p:nvPr/>
        </p:nvSpPr>
        <p:spPr>
          <a:xfrm>
            <a:off x="1270000" y="7498739"/>
            <a:ext cx="10464800" cy="1392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200"/>
            </a:lvl1pPr>
          </a:lstStyle>
          <a:p>
            <a:r>
              <a:t>translations by maximising NCC, here</a:t>
            </a:r>
          </a:p>
        </p:txBody>
      </p:sp>
      <p:sp>
        <p:nvSpPr>
          <p:cNvPr id="184" name="Shape 184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not regular stereo-matching?</a:t>
            </a:r>
          </a:p>
        </p:txBody>
      </p:sp>
      <p:sp>
        <p:nvSpPr>
          <p:cNvPr id="187" name="Shape 187"/>
          <p:cNvSpPr/>
          <p:nvPr/>
        </p:nvSpPr>
        <p:spPr>
          <a:xfrm>
            <a:off x="1270000" y="7498739"/>
            <a:ext cx="10464800" cy="1392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700"/>
            </a:lvl1pPr>
          </a:lstStyle>
          <a:p>
            <a:r>
              <a:t>big correlation window size =&gt; slow, bad results</a:t>
            </a:r>
          </a:p>
        </p:txBody>
      </p:sp>
      <p:sp>
        <p:nvSpPr>
          <p:cNvPr id="188" name="Shape 188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disparity -&gt; depth</a:t>
            </a:r>
          </a:p>
        </p:txBody>
      </p:sp>
      <p:sp>
        <p:nvSpPr>
          <p:cNvPr id="191" name="Shape 191"/>
          <p:cNvSpPr/>
          <p:nvPr/>
        </p:nvSpPr>
        <p:spPr>
          <a:xfrm>
            <a:off x="1270000" y="7553814"/>
            <a:ext cx="10464800" cy="1098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/>
            </a:lvl1pPr>
          </a:lstStyle>
          <a:p>
            <a:r>
              <a:t>known camera parameters</a:t>
            </a:r>
          </a:p>
        </p:txBody>
      </p:sp>
      <p:sp>
        <p:nvSpPr>
          <p:cNvPr id="192" name="Shape 192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depth.mp4"/>
          <p:cNvPicPr>
            <a:picLocks noGrp="1"/>
          </p:cNvPicPr>
          <p:nvPr>
            <p:ph type="pic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404" y="1223968"/>
            <a:ext cx="12997992" cy="7305664"/>
          </a:xfrm>
          <a:prstGeom prst="rect">
            <a:avLst/>
          </a:prstGeom>
        </p:spPr>
      </p:pic>
      <p:sp>
        <p:nvSpPr>
          <p:cNvPr id="195" name="Shape 195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40500" fill="hold"/>
                                        <p:tgtEl>
                                          <p:spTgt spid="1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9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F8016757-1126-4E15-8522-B822C77CB3CF-L0-001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 rot="16200000">
            <a:off x="1597476" y="-1663277"/>
            <a:ext cx="9809882" cy="13079844"/>
          </a:xfrm>
          <a:prstGeom prst="rect">
            <a:avLst/>
          </a:prstGeom>
        </p:spPr>
      </p:pic>
      <p:sp>
        <p:nvSpPr>
          <p:cNvPr id="198" name="Shape 198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optical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-1" y="1263848"/>
            <a:ext cx="13004879" cy="7225991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270000" y="7816082"/>
            <a:ext cx="10464800" cy="1392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200"/>
            </a:lvl1pPr>
          </a:lstStyle>
          <a:p>
            <a:r>
              <a:t>PX4FLOW</a:t>
            </a:r>
          </a:p>
        </p:txBody>
      </p:sp>
      <p:sp>
        <p:nvSpPr>
          <p:cNvPr id="202" name="Shape 202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tereo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99429" y="1374576"/>
            <a:ext cx="12605998" cy="7004358"/>
          </a:xfrm>
          <a:prstGeom prst="rect">
            <a:avLst/>
          </a:prstGeom>
        </p:spPr>
      </p:pic>
      <p:sp>
        <p:nvSpPr>
          <p:cNvPr id="205" name="Shape 205"/>
          <p:cNvSpPr/>
          <p:nvPr/>
        </p:nvSpPr>
        <p:spPr>
          <a:xfrm>
            <a:off x="1270000" y="7816082"/>
            <a:ext cx="10464800" cy="1392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200"/>
            </a:lvl1pPr>
          </a:lstStyle>
          <a:p>
            <a:r>
              <a:t>DUO3D</a:t>
            </a:r>
          </a:p>
        </p:txBody>
      </p:sp>
      <p:sp>
        <p:nvSpPr>
          <p:cNvPr id="206" name="Shape 206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outliers and angles?</a:t>
            </a:r>
          </a:p>
        </p:txBody>
      </p:sp>
      <p:sp>
        <p:nvSpPr>
          <p:cNvPr id="209" name="Shape 209"/>
          <p:cNvSpPr/>
          <p:nvPr/>
        </p:nvSpPr>
        <p:spPr>
          <a:xfrm>
            <a:off x="840114" y="3161644"/>
            <a:ext cx="630753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planar assumption =&gt; looking</a:t>
            </a:r>
          </a:p>
          <a:p>
            <a:r>
              <a:t>only at the floor!</a:t>
            </a:r>
          </a:p>
        </p:txBody>
      </p:sp>
      <p:pic>
        <p:nvPicPr>
          <p:cNvPr id="210" name="Picture 209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26024" y="2358448"/>
            <a:ext cx="4971616" cy="3786897"/>
          </a:xfrm>
          <a:prstGeom prst="rect">
            <a:avLst/>
          </a:prstGeom>
        </p:spPr>
      </p:pic>
      <p:pic>
        <p:nvPicPr>
          <p:cNvPr id="211" name="Picture 210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2355484" y="4217145"/>
            <a:ext cx="3276793" cy="4419858"/>
          </a:xfrm>
          <a:prstGeom prst="rect">
            <a:avLst/>
          </a:prstGeom>
        </p:spPr>
      </p:pic>
      <p:sp>
        <p:nvSpPr>
          <p:cNvPr id="212" name="Shape 212"/>
          <p:cNvSpPr/>
          <p:nvPr/>
        </p:nvSpPr>
        <p:spPr>
          <a:xfrm>
            <a:off x="6755557" y="6552741"/>
            <a:ext cx="518784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non-planar case is hard!</a:t>
            </a:r>
          </a:p>
          <a:p>
            <a:r>
              <a:t>which areas to track?</a:t>
            </a:r>
          </a:p>
        </p:txBody>
      </p:sp>
      <p:sp>
        <p:nvSpPr>
          <p:cNvPr id="213" name="Shape 213"/>
          <p:cNvSpPr/>
          <p:nvPr/>
        </p:nvSpPr>
        <p:spPr>
          <a:xfrm>
            <a:off x="3269310" y="8608328"/>
            <a:ext cx="64661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camera tilted? some ideas later</a:t>
            </a:r>
          </a:p>
        </p:txBody>
      </p:sp>
      <p:sp>
        <p:nvSpPr>
          <p:cNvPr id="214" name="Shape 214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3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3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3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2" animBg="1" advAuto="0"/>
      <p:bldP spid="210" grpId="1" animBg="1" advAuto="0"/>
      <p:bldP spid="211" grpId="3" animBg="1" advAuto="0"/>
      <p:bldP spid="212" grpId="4" animBg="1" advAuto="0"/>
      <p:bldP spid="213" grpId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position tracking</a:t>
            </a:r>
          </a:p>
        </p:txBody>
      </p:sp>
      <p:pic>
        <p:nvPicPr>
          <p:cNvPr id="217" name="Picture 216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9189" y="3749940"/>
            <a:ext cx="4300169" cy="5155141"/>
          </a:xfrm>
          <a:prstGeom prst="rect">
            <a:avLst/>
          </a:prstGeom>
        </p:spPr>
      </p:pic>
      <p:pic>
        <p:nvPicPr>
          <p:cNvPr id="218" name="Picture 217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816325">
            <a:off x="8836021" y="4881548"/>
            <a:ext cx="2379863" cy="2891924"/>
          </a:xfrm>
          <a:prstGeom prst="rect">
            <a:avLst/>
          </a:prstGeom>
        </p:spPr>
      </p:pic>
      <p:sp>
        <p:nvSpPr>
          <p:cNvPr id="219" name="Shape 219"/>
          <p:cNvSpPr/>
          <p:nvPr/>
        </p:nvSpPr>
        <p:spPr>
          <a:xfrm>
            <a:off x="6265822" y="5692510"/>
            <a:ext cx="1270001" cy="1270001"/>
          </a:xfrm>
          <a:prstGeom prst="rightArrow">
            <a:avLst>
              <a:gd name="adj1" fmla="val 30782"/>
              <a:gd name="adj2" fmla="val 36516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2303932" y="2763970"/>
            <a:ext cx="839693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considering our almost-level assumption,</a:t>
            </a:r>
          </a:p>
        </p:txBody>
      </p:sp>
      <p:sp>
        <p:nvSpPr>
          <p:cNvPr id="221" name="Shape 221"/>
          <p:cNvSpPr/>
          <p:nvPr/>
        </p:nvSpPr>
        <p:spPr>
          <a:xfrm>
            <a:off x="6316571" y="8255282"/>
            <a:ext cx="60780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scale, rotation and translation</a:t>
            </a:r>
          </a:p>
        </p:txBody>
      </p:sp>
      <p:sp>
        <p:nvSpPr>
          <p:cNvPr id="222" name="Shape 222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1" animBg="1" advAuto="0"/>
      <p:bldP spid="218" grpId="2" animBg="1" advAuto="0"/>
      <p:bldP spid="219" grpId="4" animBg="1" advAuto="0"/>
      <p:bldP spid="220" grpId="3" animBg="1" advAuto="0"/>
      <p:bldP spid="221" grpId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defining the problem</a:t>
            </a:r>
          </a:p>
        </p:txBody>
      </p:sp>
      <p:pic>
        <p:nvPicPr>
          <p:cNvPr id="125" name="web_016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31234" t="35161" r="30079" b="28299"/>
          <a:stretch>
            <a:fillRect/>
          </a:stretch>
        </p:blipFill>
        <p:spPr>
          <a:xfrm rot="11587410">
            <a:off x="6657766" y="2301086"/>
            <a:ext cx="4077287" cy="25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3" h="21595" extrusionOk="0">
                <a:moveTo>
                  <a:pt x="15649" y="0"/>
                </a:moveTo>
                <a:cubicBezTo>
                  <a:pt x="15011" y="9"/>
                  <a:pt x="14383" y="372"/>
                  <a:pt x="14013" y="1032"/>
                </a:cubicBezTo>
                <a:cubicBezTo>
                  <a:pt x="13859" y="1306"/>
                  <a:pt x="13683" y="1471"/>
                  <a:pt x="13539" y="1472"/>
                </a:cubicBezTo>
                <a:cubicBezTo>
                  <a:pt x="13243" y="1475"/>
                  <a:pt x="13141" y="1591"/>
                  <a:pt x="12987" y="2096"/>
                </a:cubicBezTo>
                <a:cubicBezTo>
                  <a:pt x="12884" y="2436"/>
                  <a:pt x="12650" y="2653"/>
                  <a:pt x="11657" y="3335"/>
                </a:cubicBezTo>
                <a:cubicBezTo>
                  <a:pt x="9700" y="4680"/>
                  <a:pt x="9832" y="4559"/>
                  <a:pt x="10000" y="4854"/>
                </a:cubicBezTo>
                <a:cubicBezTo>
                  <a:pt x="10134" y="5090"/>
                  <a:pt x="10131" y="5128"/>
                  <a:pt x="9958" y="5378"/>
                </a:cubicBezTo>
                <a:cubicBezTo>
                  <a:pt x="9779" y="5634"/>
                  <a:pt x="9763" y="5634"/>
                  <a:pt x="9653" y="5395"/>
                </a:cubicBezTo>
                <a:cubicBezTo>
                  <a:pt x="9545" y="5159"/>
                  <a:pt x="9524" y="5167"/>
                  <a:pt x="9272" y="5505"/>
                </a:cubicBezTo>
                <a:cubicBezTo>
                  <a:pt x="8951" y="5934"/>
                  <a:pt x="8842" y="5951"/>
                  <a:pt x="8722" y="5595"/>
                </a:cubicBezTo>
                <a:cubicBezTo>
                  <a:pt x="8650" y="5382"/>
                  <a:pt x="8670" y="5285"/>
                  <a:pt x="8823" y="5124"/>
                </a:cubicBezTo>
                <a:cubicBezTo>
                  <a:pt x="9063" y="4870"/>
                  <a:pt x="8961" y="4538"/>
                  <a:pt x="8686" y="4677"/>
                </a:cubicBezTo>
                <a:cubicBezTo>
                  <a:pt x="8580" y="4731"/>
                  <a:pt x="8413" y="4786"/>
                  <a:pt x="8315" y="4804"/>
                </a:cubicBezTo>
                <a:cubicBezTo>
                  <a:pt x="8217" y="4821"/>
                  <a:pt x="8121" y="4844"/>
                  <a:pt x="8103" y="4854"/>
                </a:cubicBezTo>
                <a:cubicBezTo>
                  <a:pt x="8085" y="4864"/>
                  <a:pt x="8177" y="5094"/>
                  <a:pt x="8309" y="5368"/>
                </a:cubicBezTo>
                <a:cubicBezTo>
                  <a:pt x="8511" y="5789"/>
                  <a:pt x="8526" y="5880"/>
                  <a:pt x="8407" y="5952"/>
                </a:cubicBezTo>
                <a:cubicBezTo>
                  <a:pt x="8330" y="5999"/>
                  <a:pt x="8279" y="6135"/>
                  <a:pt x="8292" y="6253"/>
                </a:cubicBezTo>
                <a:cubicBezTo>
                  <a:pt x="8305" y="6370"/>
                  <a:pt x="8245" y="6533"/>
                  <a:pt x="8160" y="6620"/>
                </a:cubicBezTo>
                <a:cubicBezTo>
                  <a:pt x="8030" y="6752"/>
                  <a:pt x="7930" y="6660"/>
                  <a:pt x="7532" y="6036"/>
                </a:cubicBezTo>
                <a:cubicBezTo>
                  <a:pt x="7042" y="5266"/>
                  <a:pt x="6802" y="5172"/>
                  <a:pt x="7117" y="5875"/>
                </a:cubicBezTo>
                <a:lnTo>
                  <a:pt x="7297" y="6276"/>
                </a:lnTo>
                <a:lnTo>
                  <a:pt x="7016" y="6506"/>
                </a:lnTo>
                <a:cubicBezTo>
                  <a:pt x="6840" y="6651"/>
                  <a:pt x="6471" y="6750"/>
                  <a:pt x="6011" y="6770"/>
                </a:cubicBezTo>
                <a:cubicBezTo>
                  <a:pt x="5302" y="6801"/>
                  <a:pt x="4972" y="6955"/>
                  <a:pt x="4257" y="7608"/>
                </a:cubicBezTo>
                <a:cubicBezTo>
                  <a:pt x="4135" y="7720"/>
                  <a:pt x="3890" y="7916"/>
                  <a:pt x="3710" y="8039"/>
                </a:cubicBezTo>
                <a:cubicBezTo>
                  <a:pt x="3463" y="8206"/>
                  <a:pt x="3373" y="8354"/>
                  <a:pt x="3351" y="8646"/>
                </a:cubicBezTo>
                <a:cubicBezTo>
                  <a:pt x="3325" y="8998"/>
                  <a:pt x="3212" y="9110"/>
                  <a:pt x="2120" y="9858"/>
                </a:cubicBezTo>
                <a:cubicBezTo>
                  <a:pt x="-25" y="11327"/>
                  <a:pt x="-47" y="11347"/>
                  <a:pt x="15" y="11787"/>
                </a:cubicBezTo>
                <a:cubicBezTo>
                  <a:pt x="45" y="11998"/>
                  <a:pt x="84" y="12412"/>
                  <a:pt x="101" y="12705"/>
                </a:cubicBezTo>
                <a:cubicBezTo>
                  <a:pt x="119" y="12999"/>
                  <a:pt x="193" y="13351"/>
                  <a:pt x="265" y="13486"/>
                </a:cubicBezTo>
                <a:cubicBezTo>
                  <a:pt x="2431" y="17548"/>
                  <a:pt x="4133" y="20648"/>
                  <a:pt x="4423" y="21064"/>
                </a:cubicBezTo>
                <a:cubicBezTo>
                  <a:pt x="4627" y="21357"/>
                  <a:pt x="4852" y="21595"/>
                  <a:pt x="4923" y="21595"/>
                </a:cubicBezTo>
                <a:cubicBezTo>
                  <a:pt x="5184" y="21595"/>
                  <a:pt x="7898" y="19789"/>
                  <a:pt x="9072" y="18834"/>
                </a:cubicBezTo>
                <a:cubicBezTo>
                  <a:pt x="9722" y="18306"/>
                  <a:pt x="11124" y="17257"/>
                  <a:pt x="12758" y="16077"/>
                </a:cubicBezTo>
                <a:cubicBezTo>
                  <a:pt x="12996" y="15905"/>
                  <a:pt x="14098" y="15097"/>
                  <a:pt x="15205" y="14284"/>
                </a:cubicBezTo>
                <a:cubicBezTo>
                  <a:pt x="16311" y="13472"/>
                  <a:pt x="17260" y="12809"/>
                  <a:pt x="17313" y="12809"/>
                </a:cubicBezTo>
                <a:cubicBezTo>
                  <a:pt x="17422" y="12809"/>
                  <a:pt x="21268" y="9741"/>
                  <a:pt x="21440" y="9517"/>
                </a:cubicBezTo>
                <a:cubicBezTo>
                  <a:pt x="21501" y="9438"/>
                  <a:pt x="21553" y="9107"/>
                  <a:pt x="21553" y="8780"/>
                </a:cubicBezTo>
                <a:cubicBezTo>
                  <a:pt x="21553" y="8188"/>
                  <a:pt x="21543" y="8168"/>
                  <a:pt x="19547" y="5174"/>
                </a:cubicBezTo>
                <a:cubicBezTo>
                  <a:pt x="18202" y="3156"/>
                  <a:pt x="17540" y="2071"/>
                  <a:pt x="17540" y="1876"/>
                </a:cubicBezTo>
                <a:cubicBezTo>
                  <a:pt x="17540" y="1333"/>
                  <a:pt x="17239" y="755"/>
                  <a:pt x="16757" y="381"/>
                </a:cubicBezTo>
                <a:cubicBezTo>
                  <a:pt x="16419" y="118"/>
                  <a:pt x="16032" y="-5"/>
                  <a:pt x="15649" y="0"/>
                </a:cubicBezTo>
                <a:close/>
                <a:moveTo>
                  <a:pt x="9326" y="3899"/>
                </a:moveTo>
                <a:cubicBezTo>
                  <a:pt x="9290" y="3929"/>
                  <a:pt x="9272" y="4042"/>
                  <a:pt x="9272" y="4236"/>
                </a:cubicBezTo>
                <a:cubicBezTo>
                  <a:pt x="9272" y="4629"/>
                  <a:pt x="9355" y="4689"/>
                  <a:pt x="9504" y="4403"/>
                </a:cubicBezTo>
                <a:cubicBezTo>
                  <a:pt x="9576" y="4266"/>
                  <a:pt x="9575" y="4171"/>
                  <a:pt x="9498" y="4049"/>
                </a:cubicBezTo>
                <a:cubicBezTo>
                  <a:pt x="9418" y="3922"/>
                  <a:pt x="9362" y="3869"/>
                  <a:pt x="9326" y="3899"/>
                </a:cubicBezTo>
                <a:close/>
              </a:path>
            </a:pathLst>
          </a:custGeom>
        </p:spPr>
      </p:pic>
      <p:pic>
        <p:nvPicPr>
          <p:cNvPr id="126" name="Picture 125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820000">
            <a:off x="4010227" y="3728538"/>
            <a:ext cx="9347201" cy="5943601"/>
          </a:xfrm>
          <a:prstGeom prst="rect">
            <a:avLst/>
          </a:prstGeom>
        </p:spPr>
      </p:pic>
      <p:sp>
        <p:nvSpPr>
          <p:cNvPr id="127" name="Shape 127"/>
          <p:cNvSpPr/>
          <p:nvPr/>
        </p:nvSpPr>
        <p:spPr>
          <a:xfrm>
            <a:off x="1190497" y="2632739"/>
            <a:ext cx="483260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with the stereo camera</a:t>
            </a:r>
          </a:p>
          <a:p>
            <a:r>
              <a:t>facing the floor</a:t>
            </a:r>
          </a:p>
        </p:txBody>
      </p:sp>
      <p:sp>
        <p:nvSpPr>
          <p:cNvPr id="128" name="Shape 128"/>
          <p:cNvSpPr/>
          <p:nvPr/>
        </p:nvSpPr>
        <p:spPr>
          <a:xfrm>
            <a:off x="331940" y="7020158"/>
            <a:ext cx="3841853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out how the</a:t>
            </a:r>
          </a:p>
          <a:p>
            <a:r>
              <a:t>camera moved</a:t>
            </a:r>
          </a:p>
          <a:p>
            <a:r>
              <a:t>wrt the floor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animBg="1" advAuto="0"/>
      <p:bldP spid="126" grpId="3" animBg="1" advAuto="0"/>
      <p:bldP spid="127" grpId="2" animBg="1" advAuto="0"/>
      <p:bldP spid="128" grpId="4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s-r-t tracking: try 1</a:t>
            </a:r>
          </a:p>
        </p:txBody>
      </p:sp>
      <p:sp>
        <p:nvSpPr>
          <p:cNvPr id="225" name="Shape 225"/>
          <p:cNvSpPr/>
          <p:nvPr/>
        </p:nvSpPr>
        <p:spPr>
          <a:xfrm>
            <a:off x="1065374" y="3070974"/>
            <a:ext cx="452719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scale from depths for</a:t>
            </a:r>
          </a:p>
          <a:p>
            <a:r>
              <a:t>this and initial frame</a:t>
            </a:r>
          </a:p>
        </p:txBody>
      </p:sp>
      <p:sp>
        <p:nvSpPr>
          <p:cNvPr id="226" name="Shape 226"/>
          <p:cNvSpPr/>
          <p:nvPr/>
        </p:nvSpPr>
        <p:spPr>
          <a:xfrm>
            <a:off x="6238266" y="3032874"/>
            <a:ext cx="1270001" cy="1270001"/>
          </a:xfrm>
          <a:prstGeom prst="rightArrow">
            <a:avLst>
              <a:gd name="adj1" fmla="val 30782"/>
              <a:gd name="adj2" fmla="val 36516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27" name="Shape 227"/>
          <p:cNvSpPr/>
          <p:nvPr/>
        </p:nvSpPr>
        <p:spPr>
          <a:xfrm rot="5400000">
            <a:off x="9553961" y="5139040"/>
            <a:ext cx="1270001" cy="1270001"/>
          </a:xfrm>
          <a:prstGeom prst="rightArrow">
            <a:avLst>
              <a:gd name="adj1" fmla="val 30782"/>
              <a:gd name="adj2" fmla="val 36516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28" name="Shape 228"/>
          <p:cNvSpPr/>
          <p:nvPr/>
        </p:nvSpPr>
        <p:spPr>
          <a:xfrm rot="10800000">
            <a:off x="6238266" y="6997762"/>
            <a:ext cx="1270001" cy="1270001"/>
          </a:xfrm>
          <a:prstGeom prst="rightArrow">
            <a:avLst>
              <a:gd name="adj1" fmla="val 30782"/>
              <a:gd name="adj2" fmla="val 36516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29" name="Shape 229"/>
          <p:cNvSpPr/>
          <p:nvPr/>
        </p:nvSpPr>
        <p:spPr>
          <a:xfrm rot="16200000">
            <a:off x="2693971" y="4991100"/>
            <a:ext cx="1270001" cy="1270000"/>
          </a:xfrm>
          <a:prstGeom prst="rightArrow">
            <a:avLst>
              <a:gd name="adj1" fmla="val 30782"/>
              <a:gd name="adj2" fmla="val 36516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7861813" y="3179120"/>
            <a:ext cx="465429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rescale initial frame to</a:t>
            </a:r>
          </a:p>
          <a:p>
            <a:r>
              <a:t>fit current frame</a:t>
            </a:r>
          </a:p>
        </p:txBody>
      </p:sp>
      <p:sp>
        <p:nvSpPr>
          <p:cNvPr id="231" name="Shape 231"/>
          <p:cNvSpPr/>
          <p:nvPr/>
        </p:nvSpPr>
        <p:spPr>
          <a:xfrm>
            <a:off x="7946395" y="6762812"/>
            <a:ext cx="4485133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assume rotation isn’t</a:t>
            </a:r>
          </a:p>
          <a:p>
            <a:r>
              <a:t>much, get translation</a:t>
            </a:r>
          </a:p>
          <a:p>
            <a:r>
              <a:t>(NCC as in stereo!)</a:t>
            </a:r>
          </a:p>
        </p:txBody>
      </p:sp>
      <p:sp>
        <p:nvSpPr>
          <p:cNvPr id="232" name="Shape 232"/>
          <p:cNvSpPr/>
          <p:nvPr/>
        </p:nvSpPr>
        <p:spPr>
          <a:xfrm>
            <a:off x="1188132" y="6762812"/>
            <a:ext cx="4281679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try to get rotation by</a:t>
            </a:r>
          </a:p>
          <a:p>
            <a:r>
              <a:t>maximizing NCC for</a:t>
            </a:r>
          </a:p>
          <a:p>
            <a:r>
              <a:t>rotated template</a:t>
            </a:r>
          </a:p>
        </p:txBody>
      </p:sp>
      <p:sp>
        <p:nvSpPr>
          <p:cNvPr id="233" name="Shape 233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xfrm>
            <a:off x="952500" y="34798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results</a:t>
            </a:r>
          </a:p>
        </p:txBody>
      </p:sp>
      <p:sp>
        <p:nvSpPr>
          <p:cNvPr id="236" name="Shape 236"/>
          <p:cNvSpPr/>
          <p:nvPr/>
        </p:nvSpPr>
        <p:spPr>
          <a:xfrm>
            <a:off x="1231569" y="7972425"/>
            <a:ext cx="1054166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without rotation, good estimates of 3-d coordinates </a:t>
            </a:r>
          </a:p>
        </p:txBody>
      </p:sp>
      <p:sp>
        <p:nvSpPr>
          <p:cNvPr id="237" name="Shape 23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s-r-t tracking: try 2</a:t>
            </a:r>
          </a:p>
        </p:txBody>
      </p:sp>
      <p:sp>
        <p:nvSpPr>
          <p:cNvPr id="240" name="Shape 240"/>
          <p:cNvSpPr/>
          <p:nvPr/>
        </p:nvSpPr>
        <p:spPr>
          <a:xfrm>
            <a:off x="2508098" y="3388317"/>
            <a:ext cx="369692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gradient-descent</a:t>
            </a:r>
          </a:p>
          <a:p>
            <a:r>
              <a:t>s-r-t tracker</a:t>
            </a:r>
          </a:p>
        </p:txBody>
      </p:sp>
      <p:pic>
        <p:nvPicPr>
          <p:cNvPr id="2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6892" y="3499423"/>
            <a:ext cx="3015239" cy="2292839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242"/>
          <p:cNvSpPr/>
          <p:nvPr/>
        </p:nvSpPr>
        <p:spPr>
          <a:xfrm>
            <a:off x="9381702" y="5606476"/>
            <a:ext cx="10456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ViSP</a:t>
            </a:r>
          </a:p>
        </p:txBody>
      </p:sp>
      <p:sp>
        <p:nvSpPr>
          <p:cNvPr id="243" name="Shape 243"/>
          <p:cNvSpPr/>
          <p:nvPr/>
        </p:nvSpPr>
        <p:spPr>
          <a:xfrm>
            <a:off x="1411275" y="5557435"/>
            <a:ext cx="5890566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vpTemplateTracker class</a:t>
            </a:r>
          </a:p>
          <a:p>
            <a:r>
              <a:t>to track images across time</a:t>
            </a:r>
          </a:p>
          <a:p>
            <a:endParaRPr/>
          </a:p>
          <a:p>
            <a:r>
              <a:t>vpTemplateTrackerWarpSRT</a:t>
            </a:r>
          </a:p>
        </p:txBody>
      </p:sp>
      <p:sp>
        <p:nvSpPr>
          <p:cNvPr id="244" name="Shape 244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/>
          </p:cNvSpPr>
          <p:nvPr>
            <p:ph type="title"/>
          </p:nvPr>
        </p:nvSpPr>
        <p:spPr>
          <a:xfrm>
            <a:off x="1130300" y="34798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more results</a:t>
            </a:r>
          </a:p>
        </p:txBody>
      </p:sp>
      <p:sp>
        <p:nvSpPr>
          <p:cNvPr id="247" name="Shape 247"/>
          <p:cNvSpPr/>
          <p:nvPr/>
        </p:nvSpPr>
        <p:spPr>
          <a:xfrm>
            <a:off x="1519834" y="7645400"/>
            <a:ext cx="996513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excellent estimates of 3-d coordinates and yaw!</a:t>
            </a:r>
          </a:p>
          <a:p>
            <a:r>
              <a:t>see ahead..</a:t>
            </a:r>
          </a:p>
        </p:txBody>
      </p:sp>
      <p:sp>
        <p:nvSpPr>
          <p:cNvPr id="248" name="Shape 248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making this robust</a:t>
            </a:r>
          </a:p>
        </p:txBody>
      </p:sp>
      <p:sp>
        <p:nvSpPr>
          <p:cNvPr id="251" name="Shape 251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depth: block matching</a:t>
            </a:r>
          </a:p>
        </p:txBody>
      </p:sp>
      <p:pic>
        <p:nvPicPr>
          <p:cNvPr id="254" name="left00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100" y="2705100"/>
            <a:ext cx="5511377" cy="35179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55" name="right000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1036" y="2693480"/>
            <a:ext cx="5547785" cy="354114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1917700" y="4419600"/>
            <a:ext cx="1206500" cy="1092200"/>
          </a:xfrm>
          <a:prstGeom prst="rect">
            <a:avLst/>
          </a:prstGeom>
          <a:ln w="101600">
            <a:solidFill>
              <a:schemeClr val="accent2">
                <a:satOff val="-13916"/>
                <a:lumOff val="1398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7188200" y="4419600"/>
            <a:ext cx="1206500" cy="1092200"/>
          </a:xfrm>
          <a:prstGeom prst="rect">
            <a:avLst/>
          </a:prstGeom>
          <a:ln w="101600">
            <a:solidFill>
              <a:schemeClr val="accent2">
                <a:satOff val="-13916"/>
                <a:lumOff val="1398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8978900" y="3136900"/>
            <a:ext cx="1206500" cy="1092200"/>
          </a:xfrm>
          <a:prstGeom prst="rect">
            <a:avLst/>
          </a:prstGeom>
          <a:ln w="101600">
            <a:solidFill>
              <a:schemeClr val="accent3">
                <a:hueOff val="-499813"/>
                <a:satOff val="-5228"/>
                <a:lumOff val="2489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3759200" y="3136900"/>
            <a:ext cx="1206500" cy="1092200"/>
          </a:xfrm>
          <a:prstGeom prst="rect">
            <a:avLst/>
          </a:prstGeom>
          <a:ln w="101600">
            <a:solidFill>
              <a:schemeClr val="accent3">
                <a:hueOff val="-499813"/>
                <a:satOff val="-5228"/>
                <a:lumOff val="2489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5575300" y="3162300"/>
            <a:ext cx="2794000" cy="1028700"/>
          </a:xfrm>
          <a:prstGeom prst="rightArrow">
            <a:avLst>
              <a:gd name="adj1" fmla="val 32000"/>
              <a:gd name="adj2" fmla="val 118519"/>
            </a:avLst>
          </a:prstGeom>
          <a:ln w="88900">
            <a:solidFill>
              <a:schemeClr val="accent3">
                <a:hueOff val="-499813"/>
                <a:satOff val="-5228"/>
                <a:lumOff val="2489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3746500" y="4356100"/>
            <a:ext cx="2794000" cy="1028700"/>
          </a:xfrm>
          <a:prstGeom prst="rightArrow">
            <a:avLst>
              <a:gd name="adj1" fmla="val 32000"/>
              <a:gd name="adj2" fmla="val 118519"/>
            </a:avLst>
          </a:prstGeom>
          <a:ln w="88900">
            <a:solidFill>
              <a:schemeClr val="accent2">
                <a:satOff val="-13916"/>
                <a:lumOff val="1398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1270000" y="7045393"/>
            <a:ext cx="10464800" cy="1392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200"/>
            </a:lvl1pPr>
          </a:lstStyle>
          <a:p>
            <a:r>
              <a:t>run outlier rejection to get robust displacement</a:t>
            </a:r>
          </a:p>
        </p:txBody>
      </p:sp>
      <p:sp>
        <p:nvSpPr>
          <p:cNvPr id="263" name="Shape 263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1" animBg="1" advAuto="0"/>
      <p:bldP spid="255" grpId="2" animBg="1" advAuto="0"/>
      <p:bldP spid="256" grpId="6" animBg="1" advAuto="0"/>
      <p:bldP spid="257" grpId="8" animBg="1" advAuto="0"/>
      <p:bldP spid="258" grpId="5" animBg="1" advAuto="0"/>
      <p:bldP spid="259" grpId="3" animBg="1" advAuto="0"/>
      <p:bldP spid="260" grpId="4" animBg="1" advAuto="0"/>
      <p:bldP spid="261" grpId="7" animBg="1" advAuto="0"/>
      <p:bldP spid="262" grpId="9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/>
          </p:cNvSpPr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but this gives us more!</a:t>
            </a:r>
          </a:p>
        </p:txBody>
      </p:sp>
      <p:sp>
        <p:nvSpPr>
          <p:cNvPr id="266" name="Shape 266"/>
          <p:cNvSpPr/>
          <p:nvPr/>
        </p:nvSpPr>
        <p:spPr>
          <a:xfrm>
            <a:off x="1985721" y="7918450"/>
            <a:ext cx="90333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what if we fit a model to the depth variation?</a:t>
            </a:r>
          </a:p>
        </p:txBody>
      </p:sp>
      <p:sp>
        <p:nvSpPr>
          <p:cNvPr id="267" name="Shape 26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RANSAC plane-fitting</a:t>
            </a:r>
          </a:p>
        </p:txBody>
      </p:sp>
      <p:sp>
        <p:nvSpPr>
          <p:cNvPr id="270" name="Shape 270"/>
          <p:cNvSpPr/>
          <p:nvPr/>
        </p:nvSpPr>
        <p:spPr>
          <a:xfrm>
            <a:off x="1188361" y="3070974"/>
            <a:ext cx="4281221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get depths by block</a:t>
            </a:r>
          </a:p>
          <a:p>
            <a:r>
              <a:t>matching</a:t>
            </a:r>
          </a:p>
        </p:txBody>
      </p:sp>
      <p:sp>
        <p:nvSpPr>
          <p:cNvPr id="271" name="Shape 271"/>
          <p:cNvSpPr/>
          <p:nvPr/>
        </p:nvSpPr>
        <p:spPr>
          <a:xfrm>
            <a:off x="6238266" y="3032874"/>
            <a:ext cx="1270001" cy="1270001"/>
          </a:xfrm>
          <a:prstGeom prst="rightArrow">
            <a:avLst>
              <a:gd name="adj1" fmla="val 30782"/>
              <a:gd name="adj2" fmla="val 36516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72" name="Shape 272"/>
          <p:cNvSpPr/>
          <p:nvPr/>
        </p:nvSpPr>
        <p:spPr>
          <a:xfrm rot="5400000">
            <a:off x="9553961" y="5139040"/>
            <a:ext cx="1270001" cy="1270001"/>
          </a:xfrm>
          <a:prstGeom prst="rightArrow">
            <a:avLst>
              <a:gd name="adj1" fmla="val 30782"/>
              <a:gd name="adj2" fmla="val 36516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73" name="Shape 273"/>
          <p:cNvSpPr/>
          <p:nvPr/>
        </p:nvSpPr>
        <p:spPr>
          <a:xfrm rot="10800000">
            <a:off x="6238266" y="6997762"/>
            <a:ext cx="1270001" cy="1270001"/>
          </a:xfrm>
          <a:prstGeom prst="rightArrow">
            <a:avLst>
              <a:gd name="adj1" fmla="val 30782"/>
              <a:gd name="adj2" fmla="val 36516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74" name="Shape 274"/>
          <p:cNvSpPr/>
          <p:nvPr/>
        </p:nvSpPr>
        <p:spPr>
          <a:xfrm rot="16200000">
            <a:off x="2693971" y="4991100"/>
            <a:ext cx="1270001" cy="1270000"/>
          </a:xfrm>
          <a:prstGeom prst="rightArrow">
            <a:avLst>
              <a:gd name="adj1" fmla="val 30782"/>
              <a:gd name="adj2" fmla="val 36516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7950815" y="3077520"/>
            <a:ext cx="462869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get world coordinates</a:t>
            </a:r>
          </a:p>
          <a:p>
            <a:r>
              <a:t>of block centers</a:t>
            </a:r>
          </a:p>
        </p:txBody>
      </p:sp>
      <p:sp>
        <p:nvSpPr>
          <p:cNvPr id="276" name="Shape 276"/>
          <p:cNvSpPr/>
          <p:nvPr/>
        </p:nvSpPr>
        <p:spPr>
          <a:xfrm>
            <a:off x="7971998" y="7035862"/>
            <a:ext cx="443392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fit plane using outlier</a:t>
            </a:r>
          </a:p>
          <a:p>
            <a:r>
              <a:t>rejection</a:t>
            </a:r>
          </a:p>
        </p:txBody>
      </p:sp>
      <p:sp>
        <p:nvSpPr>
          <p:cNvPr id="277" name="Shape 277"/>
          <p:cNvSpPr/>
          <p:nvPr/>
        </p:nvSpPr>
        <p:spPr>
          <a:xfrm>
            <a:off x="1891306" y="7308912"/>
            <a:ext cx="287533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get roll, pitch!</a:t>
            </a:r>
          </a:p>
        </p:txBody>
      </p:sp>
      <p:sp>
        <p:nvSpPr>
          <p:cNvPr id="278" name="Shape 278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angles.mp4"/>
          <p:cNvPicPr>
            <a:picLocks noGrp="1"/>
          </p:cNvPicPr>
          <p:nvPr>
            <p:ph type="pic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3175" y="1220985"/>
            <a:ext cx="13004800" cy="7311630"/>
          </a:xfrm>
          <a:prstGeom prst="rect">
            <a:avLst/>
          </a:prstGeom>
        </p:spPr>
      </p:pic>
      <p:sp>
        <p:nvSpPr>
          <p:cNvPr id="281" name="Shape 281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58996" fill="hold"/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0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have 6-DoF!</a:t>
            </a:r>
          </a:p>
        </p:txBody>
      </p:sp>
      <p:sp>
        <p:nvSpPr>
          <p:cNvPr id="284" name="Shape 284"/>
          <p:cNvSpPr/>
          <p:nvPr/>
        </p:nvSpPr>
        <p:spPr>
          <a:xfrm>
            <a:off x="1328953" y="7918450"/>
            <a:ext cx="103468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and, this takes care of the </a:t>
            </a:r>
            <a:r>
              <a:rPr i="1"/>
              <a:t>slightly</a:t>
            </a:r>
            <a:r>
              <a:t> non-planar case</a:t>
            </a:r>
          </a:p>
        </p:txBody>
      </p:sp>
      <p:sp>
        <p:nvSpPr>
          <p:cNvPr id="285" name="Shape 285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Placeholder 130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27912" y="1900419"/>
            <a:ext cx="4578655" cy="5483359"/>
          </a:xfrm>
          <a:prstGeom prst="rect">
            <a:avLst/>
          </a:prstGeom>
          <a:ln w="9525">
            <a:round/>
          </a:ln>
        </p:spPr>
      </p:pic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is this difficult?</a:t>
            </a:r>
          </a:p>
        </p:txBody>
      </p:sp>
      <p:sp>
        <p:nvSpPr>
          <p:cNvPr id="133" name="Shape 133"/>
          <p:cNvSpPr/>
          <p:nvPr/>
        </p:nvSpPr>
        <p:spPr>
          <a:xfrm>
            <a:off x="647799" y="2686579"/>
            <a:ext cx="6492241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unique feature points (corners)</a:t>
            </a:r>
          </a:p>
          <a:p>
            <a:r>
              <a:t>in normal images</a:t>
            </a:r>
          </a:p>
        </p:txBody>
      </p:sp>
      <p:pic>
        <p:nvPicPr>
          <p:cNvPr id="134" name="Picture 133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7181" y="4141257"/>
            <a:ext cx="4300168" cy="5155141"/>
          </a:xfrm>
          <a:prstGeom prst="rect">
            <a:avLst/>
          </a:prstGeom>
        </p:spPr>
      </p:pic>
      <p:sp>
        <p:nvSpPr>
          <p:cNvPr id="135" name="Shape 135"/>
          <p:cNvSpPr/>
          <p:nvPr/>
        </p:nvSpPr>
        <p:spPr>
          <a:xfrm>
            <a:off x="5727325" y="7860841"/>
            <a:ext cx="6560821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no corners or too much</a:t>
            </a:r>
          </a:p>
          <a:p>
            <a:r>
              <a:t>self-similarity =&gt; false matches!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1" animBg="1" advAuto="0"/>
      <p:bldP spid="133" grpId="2" animBg="1" advAuto="0"/>
      <p:bldP spid="134" grpId="3" animBg="1" advAuto="0"/>
      <p:bldP spid="135" grpId="4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of course, conditions apply</a:t>
            </a:r>
          </a:p>
        </p:txBody>
      </p:sp>
      <p:sp>
        <p:nvSpPr>
          <p:cNvPr id="288" name="Shape 288"/>
          <p:cNvSpPr/>
          <p:nvPr/>
        </p:nvSpPr>
        <p:spPr>
          <a:xfrm>
            <a:off x="1108583" y="7645400"/>
            <a:ext cx="1078763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sufficient lighting, texture for the difference measure</a:t>
            </a:r>
          </a:p>
          <a:p>
            <a:r>
              <a:t>unreliable at the moment</a:t>
            </a:r>
          </a:p>
        </p:txBody>
      </p:sp>
      <p:sp>
        <p:nvSpPr>
          <p:cNvPr id="289" name="Shape 289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14095">
              <a:defRPr sz="7040"/>
            </a:lvl1pPr>
          </a:lstStyle>
          <a:p>
            <a:r>
              <a:t>ROS implementation details</a:t>
            </a:r>
          </a:p>
        </p:txBody>
      </p:sp>
      <p:sp>
        <p:nvSpPr>
          <p:cNvPr id="292" name="Shape 292"/>
          <p:cNvSpPr/>
          <p:nvPr/>
        </p:nvSpPr>
        <p:spPr>
          <a:xfrm>
            <a:off x="3797300" y="29972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r>
              <a:rPr dirty="0" smtClean="0"/>
              <a:t>m</a:t>
            </a:r>
            <a:r>
              <a:rPr lang="en-US" dirty="0" smtClean="0"/>
              <a:t>a</a:t>
            </a:r>
            <a:r>
              <a:rPr dirty="0" smtClean="0"/>
              <a:t>ster</a:t>
            </a:r>
            <a:endParaRPr dirty="0"/>
          </a:p>
        </p:txBody>
      </p:sp>
      <p:sp>
        <p:nvSpPr>
          <p:cNvPr id="293" name="Shape 293"/>
          <p:cNvSpPr/>
          <p:nvPr/>
        </p:nvSpPr>
        <p:spPr>
          <a:xfrm>
            <a:off x="596680" y="5918200"/>
            <a:ext cx="1905001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r>
              <a:t>stereo driver</a:t>
            </a:r>
          </a:p>
        </p:txBody>
      </p:sp>
      <p:sp>
        <p:nvSpPr>
          <p:cNvPr id="294" name="Shape 294"/>
          <p:cNvSpPr/>
          <p:nvPr/>
        </p:nvSpPr>
        <p:spPr>
          <a:xfrm>
            <a:off x="7010400" y="5918200"/>
            <a:ext cx="1905000" cy="1905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r>
              <a:t>tracker</a:t>
            </a:r>
          </a:p>
        </p:txBody>
      </p:sp>
      <p:sp>
        <p:nvSpPr>
          <p:cNvPr id="295" name="Shape 295"/>
          <p:cNvSpPr/>
          <p:nvPr/>
        </p:nvSpPr>
        <p:spPr>
          <a:xfrm>
            <a:off x="5819622" y="4628650"/>
            <a:ext cx="1340425" cy="1340425"/>
          </a:xfrm>
          <a:prstGeom prst="line">
            <a:avLst/>
          </a:prstGeom>
          <a:ln w="38100" cap="rnd">
            <a:solidFill>
              <a:srgbClr val="FFFF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6724666" y="4552950"/>
            <a:ext cx="24515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parameters</a:t>
            </a:r>
          </a:p>
        </p:txBody>
      </p:sp>
      <p:sp>
        <p:nvSpPr>
          <p:cNvPr id="297" name="Shape 297"/>
          <p:cNvSpPr/>
          <p:nvPr/>
        </p:nvSpPr>
        <p:spPr>
          <a:xfrm flipH="1">
            <a:off x="2339553" y="4628650"/>
            <a:ext cx="1340425" cy="1340425"/>
          </a:xfrm>
          <a:prstGeom prst="line">
            <a:avLst/>
          </a:prstGeom>
          <a:ln w="38100" cap="rnd">
            <a:solidFill>
              <a:srgbClr val="FFFF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323427" y="4552950"/>
            <a:ext cx="24515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parameters</a:t>
            </a:r>
          </a:p>
        </p:txBody>
      </p:sp>
      <p:sp>
        <p:nvSpPr>
          <p:cNvPr id="299" name="Shape 299"/>
          <p:cNvSpPr/>
          <p:nvPr/>
        </p:nvSpPr>
        <p:spPr>
          <a:xfrm>
            <a:off x="2846116" y="6870700"/>
            <a:ext cx="3846789" cy="0"/>
          </a:xfrm>
          <a:prstGeom prst="line">
            <a:avLst/>
          </a:prstGeom>
          <a:ln w="38100" cap="rnd">
            <a:solidFill>
              <a:srgbClr val="FFFF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3504683" y="7040309"/>
            <a:ext cx="250271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image_rect</a:t>
            </a:r>
          </a:p>
          <a:p>
            <a:r>
              <a:t>CameraInfo</a:t>
            </a:r>
          </a:p>
        </p:txBody>
      </p:sp>
      <p:sp>
        <p:nvSpPr>
          <p:cNvPr id="301" name="Shape 301"/>
          <p:cNvSpPr/>
          <p:nvPr/>
        </p:nvSpPr>
        <p:spPr>
          <a:xfrm>
            <a:off x="9154384" y="6870700"/>
            <a:ext cx="604873" cy="0"/>
          </a:xfrm>
          <a:prstGeom prst="line">
            <a:avLst/>
          </a:prstGeom>
          <a:ln w="38100" cap="rnd">
            <a:solidFill>
              <a:srgbClr val="FFFF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pic>
        <p:nvPicPr>
          <p:cNvPr id="302" name="Picture 301"/>
          <p:cNvPicPr>
            <a:picLocks/>
          </p:cNvPicPr>
          <p:nvPr/>
        </p:nvPicPr>
        <p:blipFill>
          <a:blip r:embed="rId3">
            <a:alphaModFix amt="71000"/>
            <a:extLst/>
          </a:blip>
          <a:stretch>
            <a:fillRect/>
          </a:stretch>
        </p:blipFill>
        <p:spPr>
          <a:xfrm>
            <a:off x="9971299" y="4557642"/>
            <a:ext cx="2451507" cy="4626116"/>
          </a:xfrm>
          <a:prstGeom prst="rect">
            <a:avLst/>
          </a:prstGeom>
        </p:spPr>
      </p:pic>
      <p:sp>
        <p:nvSpPr>
          <p:cNvPr id="304" name="Shape 304"/>
          <p:cNvSpPr/>
          <p:nvPr/>
        </p:nvSpPr>
        <p:spPr>
          <a:xfrm>
            <a:off x="10161722" y="4635500"/>
            <a:ext cx="2070660" cy="447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i="1">
                <a:latin typeface="Helvetica"/>
                <a:ea typeface="Helvetica"/>
                <a:cs typeface="Helvetica"/>
                <a:sym typeface="Helvetica"/>
              </a:defRPr>
            </a:pPr>
            <a:r>
              <a:t>/tracker/</a:t>
            </a:r>
          </a:p>
          <a:p>
            <a:r>
              <a:t>x</a:t>
            </a:r>
          </a:p>
          <a:p>
            <a:r>
              <a:t>y</a:t>
            </a:r>
          </a:p>
          <a:p>
            <a:r>
              <a:t>tracker_z</a:t>
            </a:r>
          </a:p>
          <a:p>
            <a:r>
              <a:t>stereo_z</a:t>
            </a:r>
          </a:p>
          <a:p>
            <a:r>
              <a:t>yaw</a:t>
            </a:r>
          </a:p>
          <a:p>
            <a:r>
              <a:t>roll</a:t>
            </a:r>
          </a:p>
          <a:p>
            <a:r>
              <a:t>pitch</a:t>
            </a:r>
          </a:p>
        </p:txBody>
      </p:sp>
      <p:sp>
        <p:nvSpPr>
          <p:cNvPr id="305" name="Shape 305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fidelity</a:t>
            </a:r>
          </a:p>
        </p:txBody>
      </p:sp>
      <p:sp>
        <p:nvSpPr>
          <p:cNvPr id="308" name="Shape 308"/>
          <p:cNvSpPr/>
          <p:nvPr/>
        </p:nvSpPr>
        <p:spPr>
          <a:xfrm>
            <a:off x="673099" y="7747000"/>
            <a:ext cx="11658601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histogram of recorded displacements over 20 cm length</a:t>
            </a:r>
          </a:p>
          <a:p>
            <a:r>
              <a:t>wooden table-top</a:t>
            </a:r>
          </a:p>
        </p:txBody>
      </p:sp>
      <p:pic>
        <p:nvPicPr>
          <p:cNvPr id="309" name="posHist.png"/>
          <p:cNvPicPr>
            <a:picLocks noChangeAspect="1"/>
          </p:cNvPicPr>
          <p:nvPr/>
        </p:nvPicPr>
        <p:blipFill>
          <a:blip r:embed="rId2">
            <a:extLst/>
          </a:blip>
          <a:srcRect l="4729" t="4729" r="4729" b="4729"/>
          <a:stretch>
            <a:fillRect/>
          </a:stretch>
        </p:blipFill>
        <p:spPr>
          <a:xfrm>
            <a:off x="2839706" y="2129780"/>
            <a:ext cx="7325388" cy="549404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fidelity</a:t>
            </a:r>
          </a:p>
        </p:txBody>
      </p:sp>
      <p:sp>
        <p:nvSpPr>
          <p:cNvPr id="313" name="Shape 313"/>
          <p:cNvSpPr/>
          <p:nvPr/>
        </p:nvSpPr>
        <p:spPr>
          <a:xfrm>
            <a:off x="2261184" y="7747000"/>
            <a:ext cx="848243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histogram of recorded yaws over 90 deg</a:t>
            </a:r>
          </a:p>
          <a:p>
            <a:r>
              <a:t>wooden table-top</a:t>
            </a:r>
          </a:p>
        </p:txBody>
      </p:sp>
      <p:pic>
        <p:nvPicPr>
          <p:cNvPr id="314" name="ChartImg.png"/>
          <p:cNvPicPr>
            <a:picLocks noChangeAspect="1"/>
          </p:cNvPicPr>
          <p:nvPr/>
        </p:nvPicPr>
        <p:blipFill>
          <a:blip r:embed="rId2">
            <a:extLst/>
          </a:blip>
          <a:srcRect l="5085" t="5085" r="5085" b="5085"/>
          <a:stretch>
            <a:fillRect/>
          </a:stretch>
        </p:blipFill>
        <p:spPr>
          <a:xfrm>
            <a:off x="2851625" y="2135598"/>
            <a:ext cx="7309871" cy="5482404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hape 315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fidelity</a:t>
            </a:r>
          </a:p>
        </p:txBody>
      </p:sp>
      <p:sp>
        <p:nvSpPr>
          <p:cNvPr id="318" name="Shape 318"/>
          <p:cNvSpPr/>
          <p:nvPr/>
        </p:nvSpPr>
        <p:spPr>
          <a:xfrm>
            <a:off x="2168143" y="7747000"/>
            <a:ext cx="866851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typical unwrapped yaw over five rotations</a:t>
            </a:r>
          </a:p>
          <a:p>
            <a:r>
              <a:t>wooden floor</a:t>
            </a:r>
          </a:p>
        </p:txBody>
      </p:sp>
      <p:pic>
        <p:nvPicPr>
          <p:cNvPr id="319" name="yawR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914" y="2081288"/>
            <a:ext cx="9948732" cy="5591024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drifts</a:t>
            </a:r>
          </a:p>
        </p:txBody>
      </p:sp>
      <p:sp>
        <p:nvSpPr>
          <p:cNvPr id="323" name="Shape 323"/>
          <p:cNvSpPr/>
          <p:nvPr/>
        </p:nvSpPr>
        <p:spPr>
          <a:xfrm>
            <a:off x="546227" y="8020050"/>
            <a:ext cx="1191234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typical stationary position drift, at 50cm, wooden table-top</a:t>
            </a:r>
          </a:p>
        </p:txBody>
      </p:sp>
      <p:pic>
        <p:nvPicPr>
          <p:cNvPr id="324" name="posDri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8125" y="2070100"/>
            <a:ext cx="9988550" cy="5613400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/>
          <p:nvPr/>
        </p:nvSpPr>
        <p:spPr>
          <a:xfrm>
            <a:off x="1863332" y="3093745"/>
            <a:ext cx="9988551" cy="1"/>
          </a:xfrm>
          <a:prstGeom prst="line">
            <a:avLst/>
          </a:prstGeom>
          <a:ln w="25400">
            <a:solidFill>
              <a:schemeClr val="accent4">
                <a:hueOff val="102361"/>
                <a:satOff val="14118"/>
                <a:lumOff val="106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11493046" y="3187505"/>
            <a:ext cx="115580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RMS</a:t>
            </a:r>
          </a:p>
          <a:p>
            <a:r>
              <a:t>drift</a:t>
            </a:r>
          </a:p>
        </p:txBody>
      </p:sp>
      <p:sp>
        <p:nvSpPr>
          <p:cNvPr id="327" name="Shape 32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2" animBg="1" advAuto="0"/>
      <p:bldP spid="326" grpId="1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drifts</a:t>
            </a:r>
          </a:p>
        </p:txBody>
      </p:sp>
      <p:sp>
        <p:nvSpPr>
          <p:cNvPr id="330" name="Shape 330"/>
          <p:cNvSpPr/>
          <p:nvPr/>
        </p:nvSpPr>
        <p:spPr>
          <a:xfrm>
            <a:off x="876553" y="8020050"/>
            <a:ext cx="1125169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typical stationary yaw drift, at 50 cm, wooden table-top</a:t>
            </a:r>
          </a:p>
        </p:txBody>
      </p:sp>
      <p:pic>
        <p:nvPicPr>
          <p:cNvPr id="331" name="yawDri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4442" y="2062410"/>
            <a:ext cx="10015916" cy="562878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Shape 332"/>
          <p:cNvSpPr/>
          <p:nvPr/>
        </p:nvSpPr>
        <p:spPr>
          <a:xfrm>
            <a:off x="1863332" y="3220745"/>
            <a:ext cx="9988551" cy="1"/>
          </a:xfrm>
          <a:prstGeom prst="line">
            <a:avLst/>
          </a:prstGeom>
          <a:ln w="25400">
            <a:solidFill>
              <a:schemeClr val="accent4">
                <a:hueOff val="102361"/>
                <a:satOff val="14118"/>
                <a:lumOff val="106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1493046" y="3314505"/>
            <a:ext cx="115580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RMS</a:t>
            </a:r>
          </a:p>
          <a:p>
            <a:r>
              <a:t>drift</a:t>
            </a:r>
          </a:p>
        </p:txBody>
      </p:sp>
      <p:sp>
        <p:nvSpPr>
          <p:cNvPr id="334" name="Shape 334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2" animBg="1" advAuto="0"/>
      <p:bldP spid="333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stress-tests on </a:t>
            </a:r>
            <a:r>
              <a:rPr dirty="0" smtClean="0"/>
              <a:t>depth</a:t>
            </a:r>
            <a:r>
              <a:rPr lang="en-US" dirty="0" smtClean="0"/>
              <a:t>, 1s</a:t>
            </a:r>
            <a:endParaRPr dirty="0"/>
          </a:p>
        </p:txBody>
      </p:sp>
      <p:sp>
        <p:nvSpPr>
          <p:cNvPr id="337" name="Shape 337"/>
          <p:cNvSpPr/>
          <p:nvPr/>
        </p:nvSpPr>
        <p:spPr>
          <a:xfrm rot="16200000">
            <a:off x="1453747" y="4991100"/>
            <a:ext cx="5404595" cy="1270000"/>
          </a:xfrm>
          <a:prstGeom prst="rightArrow">
            <a:avLst>
              <a:gd name="adj1" fmla="val 31324"/>
              <a:gd name="adj2" fmla="val 37793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5303147" y="7984485"/>
            <a:ext cx="52440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~ 5 cm, with enough light</a:t>
            </a:r>
          </a:p>
        </p:txBody>
      </p:sp>
      <p:sp>
        <p:nvSpPr>
          <p:cNvPr id="339" name="Shape 339"/>
          <p:cNvSpPr/>
          <p:nvPr/>
        </p:nvSpPr>
        <p:spPr>
          <a:xfrm>
            <a:off x="7297911" y="2620014"/>
            <a:ext cx="12545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~ 1 m</a:t>
            </a:r>
          </a:p>
        </p:txBody>
      </p:sp>
      <p:sp>
        <p:nvSpPr>
          <p:cNvPr id="340" name="Shape 340"/>
          <p:cNvSpPr/>
          <p:nvPr/>
        </p:nvSpPr>
        <p:spPr>
          <a:xfrm>
            <a:off x="5962201" y="4866489"/>
            <a:ext cx="392597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use ultrasonics for</a:t>
            </a:r>
          </a:p>
          <a:p>
            <a:r>
              <a:t>better heights?</a:t>
            </a:r>
          </a:p>
        </p:txBody>
      </p:sp>
      <p:sp>
        <p:nvSpPr>
          <p:cNvPr id="341" name="Shape 341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1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stress-tests on speed</a:t>
            </a:r>
          </a:p>
        </p:txBody>
      </p:sp>
      <p:graphicFrame>
        <p:nvGraphicFramePr>
          <p:cNvPr id="344" name="Table 344"/>
          <p:cNvGraphicFramePr/>
          <p:nvPr/>
        </p:nvGraphicFramePr>
        <p:xfrm>
          <a:off x="1270000" y="2425700"/>
          <a:ext cx="10464798" cy="571500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3488266"/>
                <a:gridCol w="3488266"/>
                <a:gridCol w="3488266"/>
              </a:tblGrid>
              <a:tr h="11430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resolution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max x-speed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max angular speed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1x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~ 0.18 m/s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~ 10 deg/s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0.5x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~ 0.3 m/s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~ 15 deg/s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0.3x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~ 0.4 m/s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~ 15 deg/s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0.25x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~ 0.4 m/s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~ 20 deg/s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45" name="Shape 345"/>
          <p:cNvSpPr/>
          <p:nvPr/>
        </p:nvSpPr>
        <p:spPr>
          <a:xfrm>
            <a:off x="2765247" y="8378825"/>
            <a:ext cx="74743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approximate best values, wood floor</a:t>
            </a:r>
          </a:p>
        </p:txBody>
      </p:sp>
      <p:sp>
        <p:nvSpPr>
          <p:cNvPr id="346" name="Shape 346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notes</a:t>
            </a:r>
          </a:p>
        </p:txBody>
      </p:sp>
      <p:sp>
        <p:nvSpPr>
          <p:cNvPr id="349" name="Shape 3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works best on textured surfaces</a:t>
            </a:r>
          </a:p>
          <a:p>
            <a:r>
              <a:t>white tiles are bad!</a:t>
            </a:r>
          </a:p>
          <a:p>
            <a:r>
              <a:t>good lighting a must!</a:t>
            </a:r>
          </a:p>
          <a:p>
            <a:r>
              <a:t>specularities are BAD!</a:t>
            </a:r>
          </a:p>
          <a:p>
            <a:r>
              <a:t>honour speed limits!</a:t>
            </a:r>
          </a:p>
          <a:p>
            <a:r>
              <a:t>as of now, camera needs to be nearly horizontal</a:t>
            </a:r>
          </a:p>
        </p:txBody>
      </p:sp>
      <p:sp>
        <p:nvSpPr>
          <p:cNvPr id="350" name="Shape 350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visopoop.mp4"/>
          <p:cNvPicPr>
            <a:picLocks noGrp="1"/>
          </p:cNvPicPr>
          <p:nvPr>
            <p:ph type="pic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404" y="1223968"/>
            <a:ext cx="12997992" cy="7305664"/>
          </a:xfrm>
          <a:prstGeom prst="rect">
            <a:avLst/>
          </a:prstGeom>
        </p:spPr>
      </p:pic>
      <p:sp>
        <p:nvSpPr>
          <p:cNvPr id="139" name="Shape 139"/>
          <p:cNvSpPr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29799" fill="hold"/>
                                        <p:tgtEl>
                                          <p:spTgt spid="1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8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long-range test: corridor</a:t>
            </a:r>
          </a:p>
        </p:txBody>
      </p:sp>
      <p:sp>
        <p:nvSpPr>
          <p:cNvPr id="353" name="Shape 353"/>
          <p:cNvSpPr/>
          <p:nvPr/>
        </p:nvSpPr>
        <p:spPr>
          <a:xfrm>
            <a:off x="423011" y="8378825"/>
            <a:ext cx="121587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*if you do this slow enough and follow all conditions above*</a:t>
            </a:r>
          </a:p>
        </p:txBody>
      </p:sp>
      <p:grpSp>
        <p:nvGrpSpPr>
          <p:cNvPr id="356" name="Group 356"/>
          <p:cNvGrpSpPr/>
          <p:nvPr/>
        </p:nvGrpSpPr>
        <p:grpSpPr>
          <a:xfrm>
            <a:off x="1897955" y="2716882"/>
            <a:ext cx="1492946" cy="4614913"/>
            <a:chOff x="0" y="0"/>
            <a:chExt cx="1492944" cy="4614912"/>
          </a:xfrm>
        </p:grpSpPr>
        <p:sp>
          <p:nvSpPr>
            <p:cNvPr id="355" name="Shape 355"/>
            <p:cNvSpPr/>
            <p:nvPr/>
          </p:nvSpPr>
          <p:spPr>
            <a:xfrm>
              <a:off x="25400" y="25400"/>
              <a:ext cx="1442145" cy="4564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/>
              </a:lvl1pPr>
            </a:lstStyle>
            <a:p>
              <a:r>
                <a:t>textured carpet</a:t>
              </a:r>
            </a:p>
          </p:txBody>
        </p:sp>
        <p:pic>
          <p:nvPicPr>
            <p:cNvPr id="354" name="Picture 353"/>
            <p:cNvPicPr>
              <a:picLocks/>
            </p:cNvPicPr>
            <p:nvPr/>
          </p:nvPicPr>
          <p:blipFill>
            <a:blip r:embed="rId2">
              <a:alphaModFix amt="71000"/>
              <a:extLst/>
            </a:blip>
            <a:stretch>
              <a:fillRect/>
            </a:stretch>
          </p:blipFill>
          <p:spPr>
            <a:xfrm>
              <a:off x="-1" y="0"/>
              <a:ext cx="1492946" cy="4614913"/>
            </a:xfrm>
            <a:prstGeom prst="rect">
              <a:avLst/>
            </a:prstGeom>
            <a:effectLst/>
          </p:spPr>
        </p:pic>
      </p:grpSp>
      <p:sp>
        <p:nvSpPr>
          <p:cNvPr id="357" name="Shape 357"/>
          <p:cNvSpPr/>
          <p:nvPr/>
        </p:nvSpPr>
        <p:spPr>
          <a:xfrm>
            <a:off x="3663848" y="4700488"/>
            <a:ext cx="8257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 m</a:t>
            </a:r>
          </a:p>
        </p:txBody>
      </p:sp>
      <p:sp>
        <p:nvSpPr>
          <p:cNvPr id="358" name="Shape 358"/>
          <p:cNvSpPr/>
          <p:nvPr/>
        </p:nvSpPr>
        <p:spPr>
          <a:xfrm>
            <a:off x="2104474" y="7531459"/>
            <a:ext cx="10799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75 m</a:t>
            </a:r>
          </a:p>
        </p:txBody>
      </p:sp>
      <p:sp>
        <p:nvSpPr>
          <p:cNvPr id="359" name="Shape 359"/>
          <p:cNvSpPr/>
          <p:nvPr/>
        </p:nvSpPr>
        <p:spPr>
          <a:xfrm>
            <a:off x="5010683" y="5607050"/>
            <a:ext cx="64378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position drift over loop ~ 30 cm</a:t>
            </a:r>
          </a:p>
        </p:txBody>
      </p:sp>
      <p:sp>
        <p:nvSpPr>
          <p:cNvPr id="360" name="Shape 360"/>
          <p:cNvSpPr/>
          <p:nvPr/>
        </p:nvSpPr>
        <p:spPr>
          <a:xfrm>
            <a:off x="5315635" y="6342062"/>
            <a:ext cx="582793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yaw drift over loop ~ 30 deg</a:t>
            </a:r>
          </a:p>
        </p:txBody>
      </p:sp>
      <p:sp>
        <p:nvSpPr>
          <p:cNvPr id="361" name="Shape 361"/>
          <p:cNvSpPr/>
          <p:nvPr/>
        </p:nvSpPr>
        <p:spPr>
          <a:xfrm>
            <a:off x="6533387" y="3051175"/>
            <a:ext cx="33924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height 20-50 cm</a:t>
            </a:r>
          </a:p>
        </p:txBody>
      </p:sp>
      <p:sp>
        <p:nvSpPr>
          <p:cNvPr id="362" name="Shape 362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/>
          </p:cNvSpPr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6570">
              <a:defRPr sz="6800"/>
            </a:lvl1pPr>
          </a:lstStyle>
          <a:p>
            <a:r>
              <a:t>advantages over PX4FLOW?</a:t>
            </a:r>
          </a:p>
        </p:txBody>
      </p:sp>
      <p:sp>
        <p:nvSpPr>
          <p:cNvPr id="365" name="Shape 365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/>
          </p:cNvSpPr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better depth estimates</a:t>
            </a:r>
          </a:p>
        </p:txBody>
      </p:sp>
      <p:sp>
        <p:nvSpPr>
          <p:cNvPr id="368" name="Shape 368"/>
          <p:cNvSpPr/>
          <p:nvPr/>
        </p:nvSpPr>
        <p:spPr>
          <a:xfrm>
            <a:off x="935482" y="7824569"/>
            <a:ext cx="1113383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as in the graph, lower depths and more reliability</a:t>
            </a:r>
          </a:p>
        </p:txBody>
      </p:sp>
      <p:sp>
        <p:nvSpPr>
          <p:cNvPr id="369" name="Shape 369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/>
          </p:cNvSpPr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(potentially) better maximum camera speeds</a:t>
            </a:r>
          </a:p>
        </p:txBody>
      </p:sp>
      <p:sp>
        <p:nvSpPr>
          <p:cNvPr id="372" name="Shape 372"/>
          <p:cNvSpPr/>
          <p:nvPr/>
        </p:nvSpPr>
        <p:spPr>
          <a:xfrm>
            <a:off x="2929890" y="7824569"/>
            <a:ext cx="714502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better field of view, see ahead..</a:t>
            </a:r>
          </a:p>
        </p:txBody>
      </p:sp>
      <p:sp>
        <p:nvSpPr>
          <p:cNvPr id="373" name="Shape 373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r>
              <a:t>PX4FLOW vs DUO: speed</a:t>
            </a:r>
          </a:p>
        </p:txBody>
      </p:sp>
      <p:sp>
        <p:nvSpPr>
          <p:cNvPr id="376" name="Shape 376"/>
          <p:cNvSpPr/>
          <p:nvPr/>
        </p:nvSpPr>
        <p:spPr>
          <a:xfrm>
            <a:off x="895827" y="3306814"/>
            <a:ext cx="485729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PX4FLOW max ground</a:t>
            </a:r>
          </a:p>
          <a:p>
            <a:r>
              <a:t>speed ~ 0.25 m/s</a:t>
            </a:r>
          </a:p>
        </p:txBody>
      </p:sp>
      <p:sp>
        <p:nvSpPr>
          <p:cNvPr id="377" name="Shape 377"/>
          <p:cNvSpPr/>
          <p:nvPr/>
        </p:nvSpPr>
        <p:spPr>
          <a:xfrm>
            <a:off x="7910733" y="3306814"/>
            <a:ext cx="303352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tested at</a:t>
            </a:r>
          </a:p>
          <a:p>
            <a:r>
              <a:t>~ 0.3 - 0.4 m/s</a:t>
            </a:r>
          </a:p>
        </p:txBody>
      </p:sp>
      <p:sp>
        <p:nvSpPr>
          <p:cNvPr id="378" name="Shape 378"/>
          <p:cNvSpPr/>
          <p:nvPr/>
        </p:nvSpPr>
        <p:spPr>
          <a:xfrm>
            <a:off x="1281475" y="5216348"/>
            <a:ext cx="408599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max vertical speed</a:t>
            </a:r>
          </a:p>
          <a:p>
            <a:r>
              <a:t>~ 0.1 m/s</a:t>
            </a:r>
          </a:p>
        </p:txBody>
      </p:sp>
      <p:sp>
        <p:nvSpPr>
          <p:cNvPr id="379" name="Shape 379"/>
          <p:cNvSpPr/>
          <p:nvPr/>
        </p:nvSpPr>
        <p:spPr>
          <a:xfrm>
            <a:off x="6909922" y="5216348"/>
            <a:ext cx="503514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no limits</a:t>
            </a:r>
          </a:p>
          <a:p>
            <a:r>
              <a:t>(absolute measurement)</a:t>
            </a:r>
          </a:p>
        </p:txBody>
      </p:sp>
      <p:sp>
        <p:nvSpPr>
          <p:cNvPr id="380" name="Shape 380"/>
          <p:cNvSpPr/>
          <p:nvPr/>
        </p:nvSpPr>
        <p:spPr>
          <a:xfrm>
            <a:off x="2497582" y="8667396"/>
            <a:ext cx="800963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ref.: </a:t>
            </a:r>
            <a:r>
              <a:rPr>
                <a:hlinkClick r:id="rId2"/>
              </a:rPr>
              <a:t>http://diydrones.com/profiles/blogs/px4flow-microquad-adventure</a:t>
            </a:r>
          </a:p>
        </p:txBody>
      </p:sp>
      <p:sp>
        <p:nvSpPr>
          <p:cNvPr id="381" name="Shape 381"/>
          <p:cNvSpPr/>
          <p:nvPr/>
        </p:nvSpPr>
        <p:spPr>
          <a:xfrm>
            <a:off x="6746016" y="7125882"/>
            <a:ext cx="53629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rotation speed ~ 10 deg/s</a:t>
            </a:r>
          </a:p>
        </p:txBody>
      </p:sp>
      <p:sp>
        <p:nvSpPr>
          <p:cNvPr id="382" name="Shape 382"/>
          <p:cNvSpPr/>
          <p:nvPr/>
        </p:nvSpPr>
        <p:spPr>
          <a:xfrm>
            <a:off x="3153023" y="7125882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?</a:t>
            </a:r>
          </a:p>
        </p:txBody>
      </p:sp>
      <p:sp>
        <p:nvSpPr>
          <p:cNvPr id="383" name="Shape 383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/>
          </p:cNvSpPr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no dependence on external hardware</a:t>
            </a:r>
          </a:p>
        </p:txBody>
      </p:sp>
      <p:sp>
        <p:nvSpPr>
          <p:cNvPr id="386" name="Shape 386"/>
          <p:cNvSpPr/>
          <p:nvPr/>
        </p:nvSpPr>
        <p:spPr>
          <a:xfrm>
            <a:off x="2638298" y="7824569"/>
            <a:ext cx="772820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no gyro needed, unlike PX4FLOW</a:t>
            </a:r>
          </a:p>
        </p:txBody>
      </p:sp>
      <p:sp>
        <p:nvSpPr>
          <p:cNvPr id="387" name="Shape 38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/>
          </p:cNvSpPr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disadvantages</a:t>
            </a:r>
          </a:p>
        </p:txBody>
      </p:sp>
      <p:sp>
        <p:nvSpPr>
          <p:cNvPr id="390" name="Shape 390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slow processing, @</a:t>
            </a:r>
          </a:p>
          <a:p>
            <a:r>
              <a:t>~ 3Hz</a:t>
            </a:r>
          </a:p>
        </p:txBody>
      </p:sp>
      <p:sp>
        <p:nvSpPr>
          <p:cNvPr id="393" name="Shape 393"/>
          <p:cNvSpPr/>
          <p:nvPr/>
        </p:nvSpPr>
        <p:spPr>
          <a:xfrm>
            <a:off x="1951736" y="7519769"/>
            <a:ext cx="910132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mostly because of depth-determination</a:t>
            </a:r>
          </a:p>
          <a:p>
            <a:pPr>
              <a:defRPr sz="4000"/>
            </a:pPr>
            <a:r>
              <a:t>better tracking algorithm? see ahead..</a:t>
            </a:r>
          </a:p>
        </p:txBody>
      </p:sp>
      <p:sp>
        <p:nvSpPr>
          <p:cNvPr id="394" name="Shape 394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500"/>
            </a:lvl1pPr>
          </a:lstStyle>
          <a:p>
            <a:r>
              <a:t>override: downsampling</a:t>
            </a:r>
          </a:p>
        </p:txBody>
      </p:sp>
      <p:sp>
        <p:nvSpPr>
          <p:cNvPr id="397" name="Shape 397"/>
          <p:cNvSpPr/>
          <p:nvPr/>
        </p:nvSpPr>
        <p:spPr>
          <a:xfrm>
            <a:off x="610615" y="7519769"/>
            <a:ext cx="1178356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almost as reliable results with 0.5, four times faster!</a:t>
            </a:r>
          </a:p>
          <a:p>
            <a:pPr>
              <a:defRPr sz="4000"/>
            </a:pPr>
            <a:r>
              <a:t>(greater drifts, of course)</a:t>
            </a:r>
          </a:p>
        </p:txBody>
      </p:sp>
      <p:sp>
        <p:nvSpPr>
          <p:cNvPr id="398" name="Shape 398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things tried</a:t>
            </a:r>
          </a:p>
        </p:txBody>
      </p:sp>
      <p:sp>
        <p:nvSpPr>
          <p:cNvPr id="401" name="Shape 401"/>
          <p:cNvSpPr/>
          <p:nvPr/>
        </p:nvSpPr>
        <p:spPr>
          <a:xfrm>
            <a:off x="3669284" y="7824569"/>
            <a:ext cx="566623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which didn’t go as well ;)</a:t>
            </a:r>
          </a:p>
        </p:txBody>
      </p:sp>
      <p:sp>
        <p:nvSpPr>
          <p:cNvPr id="402" name="Shape 402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stereo?</a:t>
            </a:r>
          </a:p>
        </p:txBody>
      </p:sp>
      <p:sp>
        <p:nvSpPr>
          <p:cNvPr id="142" name="Shape 142"/>
          <p:cNvSpPr/>
          <p:nvPr/>
        </p:nvSpPr>
        <p:spPr>
          <a:xfrm>
            <a:off x="1130151" y="2678074"/>
            <a:ext cx="479054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sense of scale absent </a:t>
            </a:r>
          </a:p>
          <a:p>
            <a:r>
              <a:t>in monocular systems</a:t>
            </a:r>
          </a:p>
        </p:txBody>
      </p:sp>
      <p:pic>
        <p:nvPicPr>
          <p:cNvPr id="143" name="Picture 142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6877188" y="3151233"/>
            <a:ext cx="4926378" cy="4093694"/>
          </a:xfrm>
          <a:prstGeom prst="rect">
            <a:avLst/>
          </a:prstGeom>
        </p:spPr>
      </p:pic>
      <p:pic>
        <p:nvPicPr>
          <p:cNvPr id="144" name="Picture 143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4945" y="5586729"/>
            <a:ext cx="1270001" cy="1270001"/>
          </a:xfrm>
          <a:prstGeom prst="rect">
            <a:avLst/>
          </a:prstGeom>
        </p:spPr>
      </p:pic>
      <p:sp>
        <p:nvSpPr>
          <p:cNvPr id="145" name="Shape 145"/>
          <p:cNvSpPr/>
          <p:nvPr/>
        </p:nvSpPr>
        <p:spPr>
          <a:xfrm>
            <a:off x="561623" y="4489049"/>
            <a:ext cx="592759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=&gt; need to use ultrasonics /</a:t>
            </a:r>
          </a:p>
          <a:p>
            <a:r>
              <a:t>other rangefinders</a:t>
            </a:r>
          </a:p>
        </p:txBody>
      </p:sp>
      <p:sp>
        <p:nvSpPr>
          <p:cNvPr id="146" name="Shape 146"/>
          <p:cNvSpPr/>
          <p:nvPr/>
        </p:nvSpPr>
        <p:spPr>
          <a:xfrm>
            <a:off x="7337434" y="8789775"/>
            <a:ext cx="39931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narrow field of view</a:t>
            </a:r>
          </a:p>
        </p:txBody>
      </p:sp>
      <p:pic>
        <p:nvPicPr>
          <p:cNvPr id="147" name="Picture 146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9938518" y="7376000"/>
            <a:ext cx="1270001" cy="1270001"/>
          </a:xfrm>
          <a:prstGeom prst="rect">
            <a:avLst/>
          </a:prstGeom>
        </p:spPr>
      </p:pic>
      <p:sp>
        <p:nvSpPr>
          <p:cNvPr id="148" name="Shape 148"/>
          <p:cNvSpPr/>
          <p:nvPr/>
        </p:nvSpPr>
        <p:spPr>
          <a:xfrm>
            <a:off x="724157" y="7269977"/>
            <a:ext cx="560253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better to track two images?</a:t>
            </a:r>
          </a:p>
        </p:txBody>
      </p:sp>
      <p:sp>
        <p:nvSpPr>
          <p:cNvPr id="149" name="Shape 149"/>
          <p:cNvSpPr/>
          <p:nvPr/>
        </p:nvSpPr>
        <p:spPr>
          <a:xfrm>
            <a:off x="1207189" y="8039782"/>
            <a:ext cx="463646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possibilities of getting</a:t>
            </a:r>
          </a:p>
          <a:p>
            <a:r>
              <a:t>more information?</a:t>
            </a:r>
          </a:p>
        </p:txBody>
      </p:sp>
      <p:sp>
        <p:nvSpPr>
          <p:cNvPr id="150" name="Shape 150"/>
          <p:cNvSpPr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1" animBg="1" advAuto="0"/>
      <p:bldP spid="143" grpId="2" animBg="1" advAuto="0"/>
      <p:bldP spid="144" grpId="4" animBg="1" advAuto="0"/>
      <p:bldP spid="145" grpId="3" animBg="1" advAuto="0"/>
      <p:bldP spid="146" grpId="6" animBg="1" advAuto="0"/>
      <p:bldP spid="147" grpId="5" animBg="1" advAuto="0"/>
      <p:bldP spid="148" grpId="7" animBg="1" advAuto="0"/>
      <p:bldP spid="149" grpId="8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affine / projective transforms for depth</a:t>
            </a:r>
          </a:p>
        </p:txBody>
      </p:sp>
      <p:sp>
        <p:nvSpPr>
          <p:cNvPr id="405" name="Shape 405"/>
          <p:cNvSpPr/>
          <p:nvPr/>
        </p:nvSpPr>
        <p:spPr>
          <a:xfrm>
            <a:off x="1650492" y="7519769"/>
            <a:ext cx="970381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unreliable homography fits, slow affine fits</a:t>
            </a:r>
          </a:p>
          <a:p>
            <a:pPr>
              <a:defRPr sz="4000"/>
            </a:pPr>
            <a:r>
              <a:t>problems due to inadequate rectification</a:t>
            </a:r>
          </a:p>
        </p:txBody>
      </p:sp>
      <p:sp>
        <p:nvSpPr>
          <p:cNvPr id="406" name="Shape 406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homographs for depth</a:t>
            </a:r>
          </a:p>
        </p:txBody>
      </p:sp>
      <p:sp>
        <p:nvSpPr>
          <p:cNvPr id="409" name="Shape 409"/>
          <p:cNvSpPr/>
          <p:nvPr/>
        </p:nvSpPr>
        <p:spPr>
          <a:xfrm>
            <a:off x="1323181" y="8775699"/>
            <a:ext cx="1035843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ref.: http://web.eecs.umich.edu/~jjcorso/pubs/jcorsoreport2002.pdf</a:t>
            </a:r>
          </a:p>
        </p:txBody>
      </p:sp>
      <p:sp>
        <p:nvSpPr>
          <p:cNvPr id="410" name="Shape 410"/>
          <p:cNvSpPr/>
          <p:nvPr/>
        </p:nvSpPr>
        <p:spPr>
          <a:xfrm>
            <a:off x="1100721" y="3333749"/>
            <a:ext cx="38437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r>
              <a:t>rectified images =&gt;</a:t>
            </a:r>
          </a:p>
        </p:txBody>
      </p:sp>
      <p:pic>
        <p:nvPicPr>
          <p:cNvPr id="411" name="Screenshot_from_2015_07_01_05_52_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4500" y="2654300"/>
            <a:ext cx="6527800" cy="1992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Screenshot_from_2015_07_01_05_54_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8500" y="6299200"/>
            <a:ext cx="3805656" cy="749300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Shape 413"/>
          <p:cNvSpPr/>
          <p:nvPr/>
        </p:nvSpPr>
        <p:spPr>
          <a:xfrm>
            <a:off x="4979161" y="6369049"/>
            <a:ext cx="68427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r>
              <a:t>=&gt;</a:t>
            </a:r>
          </a:p>
        </p:txBody>
      </p:sp>
      <p:pic>
        <p:nvPicPr>
          <p:cNvPr id="414" name="Screenshot_from_2015_07_01_05_54_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5600" y="5029200"/>
            <a:ext cx="4154906" cy="3289300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Shape 415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1" animBg="1" advAuto="0"/>
      <p:bldP spid="411" grpId="2" animBg="1" advAuto="0"/>
      <p:bldP spid="412" grpId="3" animBg="1" advAuto="0"/>
      <p:bldP spid="413" grpId="4" animBg="1" advAuto="0"/>
      <p:bldP spid="414" grpId="5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/>
          </p:cNvSpPr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affine homographs</a:t>
            </a:r>
          </a:p>
        </p:txBody>
      </p:sp>
      <p:sp>
        <p:nvSpPr>
          <p:cNvPr id="418" name="Shape 418"/>
          <p:cNvSpPr/>
          <p:nvPr/>
        </p:nvSpPr>
        <p:spPr>
          <a:xfrm>
            <a:off x="1222756" y="7824569"/>
            <a:ext cx="1055928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approximate homography by affine transform?</a:t>
            </a:r>
          </a:p>
        </p:txBody>
      </p:sp>
      <p:sp>
        <p:nvSpPr>
          <p:cNvPr id="419" name="Shape 419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could use the above for position too!</a:t>
            </a:r>
          </a:p>
        </p:txBody>
      </p:sp>
      <p:sp>
        <p:nvSpPr>
          <p:cNvPr id="422" name="Shape 422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 didn’t do</a:t>
            </a:r>
          </a:p>
        </p:txBody>
      </p:sp>
      <p:sp>
        <p:nvSpPr>
          <p:cNvPr id="425" name="Shape 425"/>
          <p:cNvSpPr/>
          <p:nvPr/>
        </p:nvSpPr>
        <p:spPr>
          <a:xfrm>
            <a:off x="4455160" y="7824569"/>
            <a:ext cx="40944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(but would like to)</a:t>
            </a:r>
          </a:p>
        </p:txBody>
      </p:sp>
      <p:sp>
        <p:nvSpPr>
          <p:cNvPr id="426" name="Shape 426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making position estimation robust</a:t>
            </a:r>
          </a:p>
        </p:txBody>
      </p:sp>
      <p:sp>
        <p:nvSpPr>
          <p:cNvPr id="429" name="Shape 429"/>
          <p:cNvSpPr/>
          <p:nvPr/>
        </p:nvSpPr>
        <p:spPr>
          <a:xfrm>
            <a:off x="1816099" y="7519769"/>
            <a:ext cx="937260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similar block-matching with an s-r-t warp</a:t>
            </a:r>
          </a:p>
          <a:p>
            <a:pPr>
              <a:defRPr sz="4000"/>
            </a:pPr>
            <a:r>
              <a:t>RANSAC-based filtering</a:t>
            </a:r>
          </a:p>
        </p:txBody>
      </p:sp>
      <p:sp>
        <p:nvSpPr>
          <p:cNvPr id="430" name="Shape 430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keyframes</a:t>
            </a:r>
          </a:p>
        </p:txBody>
      </p:sp>
      <p:sp>
        <p:nvSpPr>
          <p:cNvPr id="433" name="Shape 433"/>
          <p:cNvSpPr/>
          <p:nvPr/>
        </p:nvSpPr>
        <p:spPr>
          <a:xfrm>
            <a:off x="3504946" y="7824569"/>
            <a:ext cx="599490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to eliminate long-term drift</a:t>
            </a:r>
          </a:p>
        </p:txBody>
      </p:sp>
      <p:sp>
        <p:nvSpPr>
          <p:cNvPr id="434" name="Shape 434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hardware acceleration</a:t>
            </a:r>
          </a:p>
        </p:txBody>
      </p:sp>
      <p:sp>
        <p:nvSpPr>
          <p:cNvPr id="437" name="Shape 437"/>
          <p:cNvSpPr/>
          <p:nvPr/>
        </p:nvSpPr>
        <p:spPr>
          <a:xfrm>
            <a:off x="2370581" y="7824569"/>
            <a:ext cx="826363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to allow greater frame-rates, speeds</a:t>
            </a:r>
          </a:p>
        </p:txBody>
      </p:sp>
      <p:sp>
        <p:nvSpPr>
          <p:cNvPr id="438" name="Shape 438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</a:t>
            </a:r>
            <a:r>
              <a:rPr i="1"/>
              <a:t>badly</a:t>
            </a:r>
            <a:r>
              <a:t> non-planar case</a:t>
            </a:r>
          </a:p>
        </p:txBody>
      </p:sp>
      <p:sp>
        <p:nvSpPr>
          <p:cNvPr id="441" name="Shape 441"/>
          <p:cNvSpPr/>
          <p:nvPr/>
        </p:nvSpPr>
        <p:spPr>
          <a:xfrm>
            <a:off x="1127760" y="7519769"/>
            <a:ext cx="1074928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identify 'connected' regions by edge detection</a:t>
            </a:r>
          </a:p>
          <a:p>
            <a:pPr>
              <a:defRPr sz="4000"/>
            </a:pPr>
            <a:r>
              <a:t>and then track them individually?</a:t>
            </a:r>
          </a:p>
        </p:txBody>
      </p:sp>
      <p:sp>
        <p:nvSpPr>
          <p:cNvPr id="442" name="Shape 442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fusing depth data</a:t>
            </a:r>
          </a:p>
        </p:txBody>
      </p:sp>
      <p:sp>
        <p:nvSpPr>
          <p:cNvPr id="445" name="Shape 445"/>
          <p:cNvSpPr/>
          <p:nvPr/>
        </p:nvSpPr>
        <p:spPr>
          <a:xfrm>
            <a:off x="723392" y="7519769"/>
            <a:ext cx="1155801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from the position tracker, stereo and ultrasonics</a:t>
            </a:r>
          </a:p>
          <a:p>
            <a:pPr>
              <a:defRPr sz="4000"/>
            </a:pPr>
            <a:r>
              <a:t>(tracker good at high freq, others good at low freq)</a:t>
            </a:r>
          </a:p>
        </p:txBody>
      </p:sp>
      <p:sp>
        <p:nvSpPr>
          <p:cNvPr id="446" name="Shape 446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can we make a better ;) replacement?</a:t>
            </a:r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</a:t>
            </a:r>
          </a:p>
        </p:txBody>
      </p:sp>
      <p:sp>
        <p:nvSpPr>
          <p:cNvPr id="449" name="Shape 449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clearly, we can’t use feature points</a:t>
            </a:r>
          </a:p>
        </p:txBody>
      </p:sp>
      <p:sp>
        <p:nvSpPr>
          <p:cNvPr id="156" name="Shape 156"/>
          <p:cNvSpPr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which means we need to use direct matching </a:t>
            </a:r>
          </a:p>
        </p:txBody>
      </p:sp>
      <p:sp>
        <p:nvSpPr>
          <p:cNvPr id="159" name="Shape 159"/>
          <p:cNvSpPr/>
          <p:nvPr/>
        </p:nvSpPr>
        <p:spPr>
          <a:xfrm>
            <a:off x="1270000" y="7045393"/>
            <a:ext cx="10464800" cy="1392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200"/>
            </a:lvl1pPr>
          </a:lstStyle>
          <a:p>
            <a:r>
              <a:t>SSD / SAD / Normalised Cross-Correlation</a:t>
            </a:r>
          </a:p>
        </p:txBody>
      </p:sp>
      <p:sp>
        <p:nvSpPr>
          <p:cNvPr id="160" name="Shape 160"/>
          <p:cNvSpPr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workflow</a:t>
            </a:r>
          </a:p>
        </p:txBody>
      </p:sp>
      <p:sp>
        <p:nvSpPr>
          <p:cNvPr id="163" name="Shape 163"/>
          <p:cNvSpPr/>
          <p:nvPr/>
        </p:nvSpPr>
        <p:spPr>
          <a:xfrm>
            <a:off x="1401014" y="3833253"/>
            <a:ext cx="399318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get stereo disparity</a:t>
            </a:r>
          </a:p>
        </p:txBody>
      </p:sp>
      <p:sp>
        <p:nvSpPr>
          <p:cNvPr id="164" name="Shape 164"/>
          <p:cNvSpPr/>
          <p:nvPr/>
        </p:nvSpPr>
        <p:spPr>
          <a:xfrm>
            <a:off x="6117374" y="3522103"/>
            <a:ext cx="1270001" cy="1270001"/>
          </a:xfrm>
          <a:prstGeom prst="rightArrow">
            <a:avLst>
              <a:gd name="adj1" fmla="val 30782"/>
              <a:gd name="adj2" fmla="val 36516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8110777" y="3560203"/>
            <a:ext cx="399272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get stereo depth</a:t>
            </a:r>
          </a:p>
          <a:p>
            <a:r>
              <a:t>(maybe roll, pitch?)</a:t>
            </a:r>
          </a:p>
        </p:txBody>
      </p:sp>
      <p:sp>
        <p:nvSpPr>
          <p:cNvPr id="166" name="Shape 166"/>
          <p:cNvSpPr/>
          <p:nvPr/>
        </p:nvSpPr>
        <p:spPr>
          <a:xfrm rot="5400000">
            <a:off x="9472141" y="4987925"/>
            <a:ext cx="1270001" cy="1270000"/>
          </a:xfrm>
          <a:prstGeom prst="rightArrow">
            <a:avLst>
              <a:gd name="adj1" fmla="val 30782"/>
              <a:gd name="adj2" fmla="val 36516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8042883" y="6491846"/>
            <a:ext cx="412851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get frame-to-frame </a:t>
            </a:r>
          </a:p>
          <a:p>
            <a:r>
              <a:t>optical flow</a:t>
            </a:r>
          </a:p>
        </p:txBody>
      </p:sp>
      <p:sp>
        <p:nvSpPr>
          <p:cNvPr id="168" name="Shape 168"/>
          <p:cNvSpPr/>
          <p:nvPr/>
        </p:nvSpPr>
        <p:spPr>
          <a:xfrm rot="10800000">
            <a:off x="6117488" y="6453746"/>
            <a:ext cx="1270001" cy="1270001"/>
          </a:xfrm>
          <a:prstGeom prst="rightArrow">
            <a:avLst>
              <a:gd name="adj1" fmla="val 30782"/>
              <a:gd name="adj2" fmla="val 36516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833400" y="6218796"/>
            <a:ext cx="512841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convert flow to physical </a:t>
            </a:r>
          </a:p>
          <a:p>
            <a:r>
              <a:t>displacement and </a:t>
            </a:r>
          </a:p>
          <a:p>
            <a:r>
              <a:t>rotation</a:t>
            </a:r>
          </a:p>
        </p:txBody>
      </p:sp>
      <p:sp>
        <p:nvSpPr>
          <p:cNvPr id="170" name="Shape 170"/>
          <p:cNvSpPr/>
          <p:nvPr/>
        </p:nvSpPr>
        <p:spPr>
          <a:xfrm rot="16200000">
            <a:off x="2762606" y="4987925"/>
            <a:ext cx="1270001" cy="1270000"/>
          </a:xfrm>
          <a:prstGeom prst="rightArrow">
            <a:avLst>
              <a:gd name="adj1" fmla="val 30782"/>
              <a:gd name="adj2" fmla="val 36516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ircl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952</Words>
  <Application>Microsoft Macintosh PowerPoint</Application>
  <PresentationFormat>Custom</PresentationFormat>
  <Paragraphs>288</Paragraphs>
  <Slides>60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Helvetica</vt:lpstr>
      <vt:lpstr>Helvetica Light</vt:lpstr>
      <vt:lpstr>Helvetica Neue</vt:lpstr>
      <vt:lpstr>Black</vt:lpstr>
      <vt:lpstr>template-based stereo odometry</vt:lpstr>
      <vt:lpstr>defining the problem</vt:lpstr>
      <vt:lpstr>why is this difficult?</vt:lpstr>
      <vt:lpstr>PowerPoint Presentation</vt:lpstr>
      <vt:lpstr>why stereo?</vt:lpstr>
      <vt:lpstr>can we make a better ;) replacement?</vt:lpstr>
      <vt:lpstr>clearly, we can’t use feature points</vt:lpstr>
      <vt:lpstr>which means we need to use direct matching </vt:lpstr>
      <vt:lpstr>general workflow</vt:lpstr>
      <vt:lpstr>(rectified) stereo disparity</vt:lpstr>
      <vt:lpstr>estimate disparity by measuring translations!</vt:lpstr>
      <vt:lpstr>why not regular stereo-matching?</vt:lpstr>
      <vt:lpstr>disparity -&gt; depth</vt:lpstr>
      <vt:lpstr>PowerPoint Presentation</vt:lpstr>
      <vt:lpstr>PowerPoint Presentation</vt:lpstr>
      <vt:lpstr>PowerPoint Presentation</vt:lpstr>
      <vt:lpstr>PowerPoint Presentation</vt:lpstr>
      <vt:lpstr>outliers and angles?</vt:lpstr>
      <vt:lpstr>position tracking</vt:lpstr>
      <vt:lpstr>s-r-t tracking: try 1</vt:lpstr>
      <vt:lpstr>results</vt:lpstr>
      <vt:lpstr>s-r-t tracking: try 2</vt:lpstr>
      <vt:lpstr>more results</vt:lpstr>
      <vt:lpstr>making this robust</vt:lpstr>
      <vt:lpstr>depth: block matching</vt:lpstr>
      <vt:lpstr>but this gives us more!</vt:lpstr>
      <vt:lpstr>RANSAC plane-fitting</vt:lpstr>
      <vt:lpstr>PowerPoint Presentation</vt:lpstr>
      <vt:lpstr>we have 6-DoF!</vt:lpstr>
      <vt:lpstr>of course, conditions apply</vt:lpstr>
      <vt:lpstr>ROS implementation details</vt:lpstr>
      <vt:lpstr>data fidelity</vt:lpstr>
      <vt:lpstr>data fidelity</vt:lpstr>
      <vt:lpstr>data fidelity</vt:lpstr>
      <vt:lpstr>drifts</vt:lpstr>
      <vt:lpstr>drifts</vt:lpstr>
      <vt:lpstr>stress-tests on depth, 1s</vt:lpstr>
      <vt:lpstr>stress-tests on speed</vt:lpstr>
      <vt:lpstr>notes</vt:lpstr>
      <vt:lpstr>long-range test: corridor</vt:lpstr>
      <vt:lpstr>advantages over PX4FLOW?</vt:lpstr>
      <vt:lpstr>better depth estimates</vt:lpstr>
      <vt:lpstr>(potentially) better maximum camera speeds</vt:lpstr>
      <vt:lpstr>PX4FLOW vs DUO: speed</vt:lpstr>
      <vt:lpstr>no dependence on external hardware</vt:lpstr>
      <vt:lpstr>disadvantages</vt:lpstr>
      <vt:lpstr>slow processing, @ ~ 3Hz</vt:lpstr>
      <vt:lpstr>override: downsampling</vt:lpstr>
      <vt:lpstr>other things tried</vt:lpstr>
      <vt:lpstr>affine / projective transforms for depth</vt:lpstr>
      <vt:lpstr>homographs for depth</vt:lpstr>
      <vt:lpstr>affine homographs</vt:lpstr>
      <vt:lpstr>we could use the above for position too!</vt:lpstr>
      <vt:lpstr>what I didn’t do</vt:lpstr>
      <vt:lpstr>making position estimation robust</vt:lpstr>
      <vt:lpstr>keyframes</vt:lpstr>
      <vt:lpstr>hardware acceleration</vt:lpstr>
      <vt:lpstr>the badly non-planar case</vt:lpstr>
      <vt:lpstr>fusing depth data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template-based stereo odometry</dc:title>
  <cp:lastModifiedBy>\alankar.kotwal</cp:lastModifiedBy>
  <cp:revision>3</cp:revision>
  <dcterms:modified xsi:type="dcterms:W3CDTF">2015-11-15T05:28:40Z</dcterms:modified>
</cp:coreProperties>
</file>